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6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1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0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3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2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3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8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5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71A3-F674-45D5-8742-48B9207D6A52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96C3-E6D5-4E7A-93E4-0FEA286F2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3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psy_myvmest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93510"/>
              </p:ext>
            </p:extLst>
          </p:nvPr>
        </p:nvGraphicFramePr>
        <p:xfrm>
          <a:off x="731517" y="1005840"/>
          <a:ext cx="10711545" cy="5633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255">
                  <a:extLst>
                    <a:ext uri="{9D8B030D-6E8A-4147-A177-3AD203B41FA5}">
                      <a16:colId xmlns:a16="http://schemas.microsoft.com/office/drawing/2014/main" val="162675349"/>
                    </a:ext>
                  </a:extLst>
                </a:gridCol>
                <a:gridCol w="2096517">
                  <a:extLst>
                    <a:ext uri="{9D8B030D-6E8A-4147-A177-3AD203B41FA5}">
                      <a16:colId xmlns:a16="http://schemas.microsoft.com/office/drawing/2014/main" val="1899850272"/>
                    </a:ext>
                  </a:extLst>
                </a:gridCol>
                <a:gridCol w="1048786">
                  <a:extLst>
                    <a:ext uri="{9D8B030D-6E8A-4147-A177-3AD203B41FA5}">
                      <a16:colId xmlns:a16="http://schemas.microsoft.com/office/drawing/2014/main" val="4127235349"/>
                    </a:ext>
                  </a:extLst>
                </a:gridCol>
                <a:gridCol w="3904987">
                  <a:extLst>
                    <a:ext uri="{9D8B030D-6E8A-4147-A177-3AD203B41FA5}">
                      <a16:colId xmlns:a16="http://schemas.microsoft.com/office/drawing/2014/main" val="3223414932"/>
                    </a:ext>
                  </a:extLst>
                </a:gridCol>
              </a:tblGrid>
              <a:tr h="730275">
                <a:tc gridSpan="2"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Сервисы по оказанию психологической помощи/номер телефона</a:t>
                      </a:r>
                      <a:endParaRPr lang="ru-RU" sz="14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Время работы</a:t>
                      </a:r>
                      <a:endParaRPr lang="ru-RU" sz="14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Целевая аудитория</a:t>
                      </a:r>
                      <a:endParaRPr lang="ru-RU" sz="14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300195047"/>
                  </a:ext>
                </a:extLst>
              </a:tr>
              <a:tr h="1619029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Горячая линия кризисной психологической помощи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(800) 600-31-14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кругло</a:t>
                      </a: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суточно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Экстренная психологическая помощь детям, подросткам их родителям (законным представителям), а также взрослым в кризисном состоянии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711695752"/>
                  </a:ext>
                </a:extLst>
              </a:tr>
              <a:tr h="1907069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Общероссийская горячая линия детского телефона доверия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(800) 2000-122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кругло</a:t>
                      </a: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суточно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Психологическая помощь несовершеннолетним, а также их родителям (законным представителям) по вопросам обучения, воспитания и взаимоотношения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4068003771"/>
                  </a:ext>
                </a:extLst>
              </a:tr>
              <a:tr h="133453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Круглосуточная экстренная психологическая помощь МЧС России</a:t>
                      </a:r>
                      <a:endParaRPr lang="ru-RU" sz="14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(495) 989-50-50</a:t>
                      </a:r>
                      <a:endParaRPr lang="ru-RU" sz="14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кругло</a:t>
                      </a: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err="1">
                          <a:effectLst/>
                        </a:rPr>
                        <a:t>суточно</a:t>
                      </a: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Экстренная психологическая помощь детям, подросткам, их родителям (</a:t>
                      </a:r>
                      <a:r>
                        <a:rPr lang="ru-RU" sz="1400" dirty="0" err="1" smtClean="0">
                          <a:effectLst/>
                        </a:rPr>
                        <a:t>законнымпредставителям</a:t>
                      </a:r>
                      <a:r>
                        <a:rPr lang="ru-RU" sz="1400" dirty="0" smtClean="0">
                          <a:effectLst/>
                        </a:rPr>
                        <a:t>), а также взрослым в кризисном состоянии, в том числе в случае возникновения чрезвычайных ситуаций</a:t>
                      </a:r>
                    </a:p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885599472"/>
                  </a:ext>
                </a:extLst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15289" y="404949"/>
            <a:ext cx="9144000" cy="69233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Номера телефонов для экстренной психологической помощи (Россия)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5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Номера телефонов для экстренной психологической </a:t>
            </a:r>
            <a:r>
              <a:rPr lang="ru-RU" sz="3600" b="1" dirty="0" smtClean="0">
                <a:solidFill>
                  <a:srgbClr val="FF0000"/>
                </a:solidFill>
              </a:rPr>
              <a:t>помощи (Россия)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07574"/>
              </p:ext>
            </p:extLst>
          </p:nvPr>
        </p:nvGraphicFramePr>
        <p:xfrm>
          <a:off x="731520" y="1528356"/>
          <a:ext cx="10724606" cy="4849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5720">
                  <a:extLst>
                    <a:ext uri="{9D8B030D-6E8A-4147-A177-3AD203B41FA5}">
                      <a16:colId xmlns:a16="http://schemas.microsoft.com/office/drawing/2014/main" val="996959701"/>
                    </a:ext>
                  </a:extLst>
                </a:gridCol>
                <a:gridCol w="2099073">
                  <a:extLst>
                    <a:ext uri="{9D8B030D-6E8A-4147-A177-3AD203B41FA5}">
                      <a16:colId xmlns:a16="http://schemas.microsoft.com/office/drawing/2014/main" val="4099616412"/>
                    </a:ext>
                  </a:extLst>
                </a:gridCol>
                <a:gridCol w="1050065">
                  <a:extLst>
                    <a:ext uri="{9D8B030D-6E8A-4147-A177-3AD203B41FA5}">
                      <a16:colId xmlns:a16="http://schemas.microsoft.com/office/drawing/2014/main" val="3469294641"/>
                    </a:ext>
                  </a:extLst>
                </a:gridCol>
                <a:gridCol w="3909748">
                  <a:extLst>
                    <a:ext uri="{9D8B030D-6E8A-4147-A177-3AD203B41FA5}">
                      <a16:colId xmlns:a16="http://schemas.microsoft.com/office/drawing/2014/main" val="3042523332"/>
                    </a:ext>
                  </a:extLst>
                </a:gridCol>
              </a:tblGrid>
              <a:tr h="416567">
                <a:tc gridSpan="2"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Сервисы по оказанию психологической помощи/номер телефона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Время работы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Целевая аудитория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extLst>
                  <a:ext uri="{0D108BD9-81ED-4DB2-BD59-A6C34878D82A}">
                    <a16:rowId xmlns:a16="http://schemas.microsoft.com/office/drawing/2014/main" val="3045507476"/>
                  </a:ext>
                </a:extLst>
              </a:tr>
              <a:tr h="196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extLst>
                  <a:ext uri="{0D108BD9-81ED-4DB2-BD59-A6C34878D82A}">
                    <a16:rowId xmlns:a16="http://schemas.microsoft.com/office/drawing/2014/main" val="1558377031"/>
                  </a:ext>
                </a:extLst>
              </a:tr>
              <a:tr h="741523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Анонимный телефон доверия ФГБУ «НМИЦ ПН им. В.П. Сербского» Минздрава России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(495) 637-70-70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кругло- суточно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Психиатрическая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помощь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extLst>
                  <a:ext uri="{0D108BD9-81ED-4DB2-BD59-A6C34878D82A}">
                    <a16:rowId xmlns:a16="http://schemas.microsoft.com/office/drawing/2014/main" val="2620083931"/>
                  </a:ext>
                </a:extLst>
              </a:tr>
              <a:tr h="52564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Горячая линия по вопросам домашнего насилия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(495) 637-22-20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кругло- суточно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Психологическая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социальная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юридическая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помощь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extLst>
                  <a:ext uri="{0D108BD9-81ED-4DB2-BD59-A6C34878D82A}">
                    <a16:rowId xmlns:a16="http://schemas.microsoft.com/office/drawing/2014/main" val="3475660802"/>
                  </a:ext>
                </a:extLst>
              </a:tr>
              <a:tr h="57922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Горячая линия по оказанию психологической помощи студенческой молодежи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(800) 222-55-71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кругло- суточно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Психологическая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помощь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студенческой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молодежи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extLst>
                  <a:ext uri="{0D108BD9-81ED-4DB2-BD59-A6C34878D82A}">
                    <a16:rowId xmlns:a16="http://schemas.microsoft.com/office/drawing/2014/main" val="3501935493"/>
                  </a:ext>
                </a:extLst>
              </a:tr>
              <a:tr h="587008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Горячая линия Российского</a:t>
                      </a:r>
                    </a:p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Красного Креста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 (800) 700 44 50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кругло- суточно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Психологическая помощь семьям мобилизованных и</a:t>
                      </a:r>
                    </a:p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военнослужащих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extLst>
                  <a:ext uri="{0D108BD9-81ED-4DB2-BD59-A6C34878D82A}">
                    <a16:rowId xmlns:a16="http://schemas.microsoft.com/office/drawing/2014/main" val="1949907147"/>
                  </a:ext>
                </a:extLst>
              </a:tr>
              <a:tr h="1050107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Горячая линия помощи родителям проекта бытьродителем.рф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 (800) 444-22-32 (</a:t>
                      </a:r>
                      <a:r>
                        <a:rPr lang="en-US" sz="1200" dirty="0" err="1">
                          <a:effectLst/>
                        </a:rPr>
                        <a:t>доб</a:t>
                      </a:r>
                      <a:r>
                        <a:rPr lang="en-US" sz="1200" dirty="0">
                          <a:effectLst/>
                        </a:rPr>
                        <a:t>. 714)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  <a:tabLst>
                          <a:tab pos="286385" algn="l"/>
                        </a:tabLst>
                      </a:pPr>
                      <a:r>
                        <a:rPr lang="ru-RU" sz="1200">
                          <a:effectLst/>
                        </a:rPr>
                        <a:t>с	9.00</a:t>
                      </a:r>
                    </a:p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21.00 (по мск) в будни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Психологическая помощь родителям по вопросам обучения, воспитания и взаимоотношения с детьми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extLst>
                  <a:ext uri="{0D108BD9-81ED-4DB2-BD59-A6C34878D82A}">
                    <a16:rowId xmlns:a16="http://schemas.microsoft.com/office/drawing/2014/main" val="1395744004"/>
                  </a:ext>
                </a:extLst>
              </a:tr>
              <a:tr h="749971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Чат-бот по оказанию психологической помощи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Ссылка для входа: </a:t>
                      </a:r>
                      <a:r>
                        <a:rPr lang="en-US" sz="1200">
                          <a:effectLst/>
                          <a:hlinkClick r:id="rId2"/>
                        </a:rPr>
                        <a:t>https</a:t>
                      </a:r>
                      <a:r>
                        <a:rPr lang="ru-RU" sz="1200">
                          <a:effectLst/>
                          <a:hlinkClick r:id="rId2"/>
                        </a:rPr>
                        <a:t>://</a:t>
                      </a:r>
                      <a:r>
                        <a:rPr lang="en-US" sz="1200">
                          <a:effectLst/>
                          <a:hlinkClick r:id="rId2"/>
                        </a:rPr>
                        <a:t>vk</a:t>
                      </a:r>
                      <a:r>
                        <a:rPr lang="ru-RU" sz="1200">
                          <a:effectLst/>
                          <a:hlinkClick r:id="rId2"/>
                        </a:rPr>
                        <a:t>.</a:t>
                      </a:r>
                      <a:r>
                        <a:rPr lang="en-US" sz="1200">
                          <a:effectLst/>
                          <a:hlinkClick r:id="rId2"/>
                        </a:rPr>
                        <a:t>com</a:t>
                      </a:r>
                      <a:r>
                        <a:rPr lang="ru-RU" sz="1200">
                          <a:effectLst/>
                          <a:hlinkClick r:id="rId2"/>
                        </a:rPr>
                        <a:t>/</a:t>
                      </a:r>
                      <a:r>
                        <a:rPr lang="en-US" sz="1200">
                          <a:effectLst/>
                          <a:hlinkClick r:id="rId2"/>
                        </a:rPr>
                        <a:t>psy</a:t>
                      </a:r>
                      <a:r>
                        <a:rPr lang="en-US" sz="1200" u="sng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  <a:hlinkClick r:id="rId2"/>
                        </a:rPr>
                        <a:t>_</a:t>
                      </a:r>
                      <a:r>
                        <a:rPr lang="en-US" sz="1200">
                          <a:effectLst/>
                          <a:hlinkClick r:id="rId2"/>
                        </a:rPr>
                        <a:t>myvmeste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 anchor="ctr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 09:00 до 00:00 (по мск)</a:t>
                      </a:r>
                      <a:endParaRPr lang="ru-RU" sz="120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Сервис по оказанию бесплатной психологической поддержки населению</a:t>
                      </a:r>
                      <a:endParaRPr lang="ru-RU" sz="1200" dirty="0"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4741" marR="4741" marT="0" marB="0"/>
                </a:tc>
                <a:extLst>
                  <a:ext uri="{0D108BD9-81ED-4DB2-BD59-A6C34878D82A}">
                    <a16:rowId xmlns:a16="http://schemas.microsoft.com/office/drawing/2014/main" val="99678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03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Контакты для </a:t>
            </a:r>
            <a:r>
              <a:rPr lang="ru-RU" sz="3600" b="1" dirty="0">
                <a:solidFill>
                  <a:srgbClr val="FF0000"/>
                </a:solidFill>
              </a:rPr>
              <a:t>экстренной психологической помощи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>
                <a:solidFill>
                  <a:srgbClr val="FF0000"/>
                </a:solidFill>
              </a:rPr>
              <a:t>К</a:t>
            </a:r>
            <a:r>
              <a:rPr lang="ru-RU" sz="3600" b="1" dirty="0" smtClean="0">
                <a:solidFill>
                  <a:srgbClr val="FF0000"/>
                </a:solidFill>
              </a:rPr>
              <a:t>азань)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7016" y="1690688"/>
            <a:ext cx="1095973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Городские телефоны доверия: +7 (843) 571-35-71, +7 (843) 277-00-00 (работают круглосуточно</a:t>
            </a:r>
            <a:r>
              <a:rPr lang="ru-RU" sz="2000" b="1" dirty="0" smtClean="0"/>
              <a:t>);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Медицинская психологическая служба «</a:t>
            </a:r>
            <a:r>
              <a:rPr lang="ru-RU" sz="2000" b="1" dirty="0" err="1" smtClean="0"/>
              <a:t>Сердэш</a:t>
            </a:r>
            <a:r>
              <a:rPr lang="ru-RU" sz="2000" b="1" dirty="0" smtClean="0"/>
              <a:t>  129»</a:t>
            </a:r>
          </a:p>
          <a:p>
            <a:r>
              <a:rPr lang="ru-RU" sz="2000" b="1" dirty="0" smtClean="0"/>
              <a:t>Можно записаться на прием, пообщаться с психологом по телефону или в онлайн-чате.</a:t>
            </a:r>
          </a:p>
          <a:p>
            <a:r>
              <a:rPr lang="ru-RU" sz="2000" b="1" dirty="0" smtClean="0"/>
              <a:t>Адрес: Сибирский тракт, 14</a:t>
            </a:r>
          </a:p>
          <a:p>
            <a:r>
              <a:rPr lang="ru-RU" sz="2000" b="1" dirty="0" smtClean="0"/>
              <a:t>Телефон: +7 (843) 279-55-80;</a:t>
            </a:r>
          </a:p>
          <a:p>
            <a:endParaRPr lang="ru-RU" sz="2000" b="1" dirty="0"/>
          </a:p>
          <a:p>
            <a:r>
              <a:rPr lang="ru-RU" sz="2000" b="1" dirty="0" smtClean="0"/>
              <a:t>Центр бесплатной психологической помощи детям и подросткам «</a:t>
            </a:r>
            <a:r>
              <a:rPr lang="ru-RU" sz="2000" b="1" dirty="0" err="1" smtClean="0"/>
              <a:t>Сердэш</a:t>
            </a:r>
            <a:r>
              <a:rPr lang="ru-RU" sz="2000" b="1" dirty="0" smtClean="0"/>
              <a:t>»</a:t>
            </a:r>
          </a:p>
          <a:p>
            <a:r>
              <a:rPr lang="ru-RU" sz="2000" b="1" dirty="0" smtClean="0"/>
              <a:t>Очные консультации, запись по телефону.</a:t>
            </a:r>
          </a:p>
          <a:p>
            <a:r>
              <a:rPr lang="ru-RU" sz="2000" b="1" dirty="0" smtClean="0"/>
              <a:t>Адрес: ул. </a:t>
            </a:r>
            <a:r>
              <a:rPr lang="ru-RU" sz="2000" b="1" dirty="0" err="1" smtClean="0"/>
              <a:t>Годовикова</a:t>
            </a:r>
            <a:r>
              <a:rPr lang="ru-RU" sz="2000" b="1" dirty="0" smtClean="0"/>
              <a:t>, 14</a:t>
            </a:r>
          </a:p>
          <a:p>
            <a:r>
              <a:rPr lang="ru-RU" sz="2000" b="1" dirty="0" smtClean="0"/>
              <a:t>Телефон: +7 (843) 571-15-80;</a:t>
            </a:r>
          </a:p>
          <a:p>
            <a:endParaRPr lang="ru-RU" sz="2000" b="1" dirty="0"/>
          </a:p>
          <a:p>
            <a:r>
              <a:rPr lang="ru-RU" sz="2000" b="1" dirty="0" smtClean="0"/>
              <a:t>Центр психолого-педагогической реабилитации и коррекции «Росток»</a:t>
            </a:r>
          </a:p>
          <a:p>
            <a:r>
              <a:rPr lang="ru-RU" sz="2000" b="1" dirty="0" smtClean="0"/>
              <a:t>Адрес: ул. Академика Королева, 4б</a:t>
            </a:r>
          </a:p>
          <a:p>
            <a:r>
              <a:rPr lang="ru-RU" sz="2000" b="1" dirty="0" smtClean="0"/>
              <a:t>Телефоны: +7 (843) 563-35-16;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139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Контакты для экстренной психологической помощи (Казань)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6469" y="1690688"/>
            <a:ext cx="102173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Городской психолого-педагогический центр «Ресурс»</a:t>
            </a:r>
          </a:p>
          <a:p>
            <a:r>
              <a:rPr lang="ru-RU" sz="2000" b="1" dirty="0" smtClean="0"/>
              <a:t>С понедельника по пятницу с 9:00 до 17:00 специалисты центра консультируют подростков (с 15 лет), педагогов и родителей.</a:t>
            </a:r>
          </a:p>
          <a:p>
            <a:r>
              <a:rPr lang="ru-RU" sz="2000" b="1" dirty="0" smtClean="0"/>
              <a:t>Адрес: ул. Деловая, 11</a:t>
            </a:r>
          </a:p>
          <a:p>
            <a:r>
              <a:rPr lang="ru-RU" sz="2000" b="1" dirty="0" smtClean="0"/>
              <a:t>Телефон: +7 (843) 554-74-09;</a:t>
            </a:r>
          </a:p>
          <a:p>
            <a:endParaRPr lang="ru-RU" sz="2000" b="1" dirty="0"/>
          </a:p>
          <a:p>
            <a:r>
              <a:rPr lang="ru-RU" sz="2000" b="1" dirty="0" smtClean="0"/>
              <a:t>Комплексный центр социального обслуживания детей и молодежи «Доверие»</a:t>
            </a:r>
          </a:p>
          <a:p>
            <a:r>
              <a:rPr lang="ru-RU" sz="2000" b="1" dirty="0" smtClean="0"/>
              <a:t>Адрес: ул. </a:t>
            </a:r>
            <a:r>
              <a:rPr lang="ru-RU" sz="2000" b="1" dirty="0" err="1" smtClean="0"/>
              <a:t>Кулахметова</a:t>
            </a:r>
            <a:r>
              <a:rPr lang="ru-RU" sz="2000" b="1" dirty="0" smtClean="0"/>
              <a:t>, 21</a:t>
            </a:r>
          </a:p>
          <a:p>
            <a:r>
              <a:rPr lang="ru-RU" sz="2000" b="1" dirty="0" smtClean="0"/>
              <a:t>Телефон: +7 (843) 512-43-80;</a:t>
            </a:r>
          </a:p>
          <a:p>
            <a:endParaRPr lang="ru-RU" sz="2000" b="1" dirty="0"/>
          </a:p>
          <a:p>
            <a:r>
              <a:rPr lang="ru-RU" sz="2000" b="1" dirty="0" smtClean="0"/>
              <a:t>Психологическая служба «Выбор»</a:t>
            </a:r>
          </a:p>
          <a:p>
            <a:r>
              <a:rPr lang="ru-RU" sz="2000" b="1" dirty="0" smtClean="0"/>
              <a:t>Можно записаться на очные консультации по телефону или связаться с психологом, выбрав его и написав имя специалиста в сообщения группы.</a:t>
            </a:r>
          </a:p>
          <a:p>
            <a:r>
              <a:rPr lang="ru-RU" sz="2000" b="1" dirty="0" smtClean="0"/>
              <a:t>Адреса: ул. Ново-</a:t>
            </a:r>
            <a:r>
              <a:rPr lang="ru-RU" sz="2000" b="1" dirty="0" err="1" smtClean="0"/>
              <a:t>Азинская</a:t>
            </a:r>
            <a:r>
              <a:rPr lang="ru-RU" sz="2000" b="1" dirty="0" smtClean="0"/>
              <a:t>, 2; ул. 2-я Юго-западная, 32</a:t>
            </a:r>
          </a:p>
          <a:p>
            <a:r>
              <a:rPr lang="ru-RU" sz="2000" b="1" dirty="0" smtClean="0"/>
              <a:t>Телефоны: +7 (843) 562-56-40, +7 (995) 008-95-81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71050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540</Words>
  <Application>Microsoft Office PowerPoint</Application>
  <PresentationFormat>Широкоэкранный</PresentationFormat>
  <Paragraphs>82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Liberation Serif</vt:lpstr>
      <vt:lpstr>Times New Roman</vt:lpstr>
      <vt:lpstr>Тема Office</vt:lpstr>
      <vt:lpstr>Номера телефонов для экстренной психологической помощи (Россия)</vt:lpstr>
      <vt:lpstr>Номера телефонов для экстренной психологической помощи (Россия)</vt:lpstr>
      <vt:lpstr>Контакты для экстренной психологической помощи (Казань)</vt:lpstr>
      <vt:lpstr>Контакты для экстренной психологической помощи (Казань)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Номера телефонов для обращения за бесплатной психологической помощью    </dc:title>
  <dc:creator>user</dc:creator>
  <cp:lastModifiedBy>user</cp:lastModifiedBy>
  <cp:revision>7</cp:revision>
  <dcterms:created xsi:type="dcterms:W3CDTF">2023-11-23T10:18:00Z</dcterms:created>
  <dcterms:modified xsi:type="dcterms:W3CDTF">2023-11-23T10:50:04Z</dcterms:modified>
</cp:coreProperties>
</file>