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3"/>
  </p:notesMasterIdLst>
  <p:sldIdLst>
    <p:sldId id="269" r:id="rId5"/>
    <p:sldId id="298" r:id="rId6"/>
    <p:sldId id="297" r:id="rId7"/>
    <p:sldId id="299" r:id="rId8"/>
    <p:sldId id="300" r:id="rId9"/>
    <p:sldId id="301" r:id="rId10"/>
    <p:sldId id="268" r:id="rId11"/>
    <p:sldId id="306" r:id="rId12"/>
    <p:sldId id="294" r:id="rId13"/>
    <p:sldId id="302" r:id="rId14"/>
    <p:sldId id="257" r:id="rId15"/>
    <p:sldId id="303" r:id="rId16"/>
    <p:sldId id="258" r:id="rId17"/>
    <p:sldId id="273" r:id="rId18"/>
    <p:sldId id="308" r:id="rId19"/>
    <p:sldId id="311" r:id="rId20"/>
    <p:sldId id="277" r:id="rId21"/>
    <p:sldId id="314" r:id="rId22"/>
    <p:sldId id="316" r:id="rId23"/>
    <p:sldId id="312" r:id="rId24"/>
    <p:sldId id="285" r:id="rId25"/>
    <p:sldId id="317" r:id="rId26"/>
    <p:sldId id="287" r:id="rId27"/>
    <p:sldId id="304" r:id="rId28"/>
    <p:sldId id="313" r:id="rId29"/>
    <p:sldId id="289" r:id="rId30"/>
    <p:sldId id="290" r:id="rId31"/>
    <p:sldId id="295" r:id="rId32"/>
    <p:sldId id="318" r:id="rId33"/>
    <p:sldId id="319" r:id="rId34"/>
    <p:sldId id="320" r:id="rId35"/>
    <p:sldId id="292" r:id="rId36"/>
    <p:sldId id="321" r:id="rId37"/>
    <p:sldId id="264" r:id="rId38"/>
    <p:sldId id="265" r:id="rId39"/>
    <p:sldId id="262" r:id="rId40"/>
    <p:sldId id="266" r:id="rId41"/>
    <p:sldId id="267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арья Недопекина" initials="ДН" lastIdx="1" clrIdx="0">
    <p:extLst>
      <p:ext uri="{19B8F6BF-5375-455C-9EA6-DF929625EA0E}">
        <p15:presenceInfo xmlns:p15="http://schemas.microsoft.com/office/powerpoint/2012/main" userId="Дарья Недопек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E60B4-F9E1-42F7-BBA8-8E50C5F92BFC}" v="56" dt="2020-11-20T12:00:13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60" d="100"/>
          <a:sy n="60" d="100"/>
        </p:scale>
        <p:origin x="1716" y="240"/>
      </p:cViewPr>
      <p:guideLst>
        <p:guide orient="horz" pos="2205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05069-2498-4979-8344-7053262F6233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39540-F310-41B9-968F-59744ABB2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60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540-F310-41B9-968F-59744ABB279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867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639540-F310-41B9-968F-59744ABB279B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80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28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544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82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41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63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20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215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3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13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61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19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FA9FC-F623-449F-8E4D-E55F56D73710}" type="datetimeFigureOut">
              <a:rPr lang="ru-RU" smtClean="0"/>
              <a:t>23.11.2020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F1-FA7B-41DE-962E-85FC3AE227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52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усеченные противолежащие углы 2">
            <a:extLst>
              <a:ext uri="{FF2B5EF4-FFF2-40B4-BE49-F238E27FC236}">
                <a16:creationId xmlns:a16="http://schemas.microsoft.com/office/drawing/2014/main" id="{A34E77D7-A41C-4C20-92D9-7DB4605F718D}"/>
              </a:ext>
            </a:extLst>
          </p:cNvPr>
          <p:cNvSpPr/>
          <p:nvPr/>
        </p:nvSpPr>
        <p:spPr>
          <a:xfrm>
            <a:off x="251520" y="1628800"/>
            <a:ext cx="8302813" cy="2376264"/>
          </a:xfrm>
          <a:prstGeom prst="snip2DiagRect">
            <a:avLst>
              <a:gd name="adj1" fmla="val 50000"/>
              <a:gd name="adj2" fmla="val 13545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</a:t>
            </a:r>
          </a:p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«группой риска» в ПОО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D40C10B-308E-41C9-9FF4-5CDBA24B2FE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3220574" y="4309251"/>
            <a:ext cx="2559978" cy="2559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701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1CFD37A-AFC0-4E63-B850-EF8E6AB8C6C5}"/>
              </a:ext>
            </a:extLst>
          </p:cNvPr>
          <p:cNvSpPr/>
          <p:nvPr/>
        </p:nvSpPr>
        <p:spPr>
          <a:xfrm>
            <a:off x="1005450" y="821279"/>
            <a:ext cx="7113245" cy="5688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427DEDB-C0DF-4443-AA2B-3A2FCC804C6F}"/>
              </a:ext>
            </a:extLst>
          </p:cNvPr>
          <p:cNvSpPr/>
          <p:nvPr/>
        </p:nvSpPr>
        <p:spPr>
          <a:xfrm>
            <a:off x="1523556" y="2498656"/>
            <a:ext cx="6860349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воспитательной работе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A99FB54-775B-4BB4-AD94-959830DAD446}"/>
              </a:ext>
            </a:extLst>
          </p:cNvPr>
          <p:cNvSpPr/>
          <p:nvPr/>
        </p:nvSpPr>
        <p:spPr>
          <a:xfrm>
            <a:off x="1503276" y="5373216"/>
            <a:ext cx="3068724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педагог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9D1D47F1-0279-46B1-A019-0CDDBDCCBCE8}"/>
              </a:ext>
            </a:extLst>
          </p:cNvPr>
          <p:cNvSpPr/>
          <p:nvPr/>
        </p:nvSpPr>
        <p:spPr>
          <a:xfrm>
            <a:off x="1503275" y="3909581"/>
            <a:ext cx="3068725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86AB540-F496-41E2-8420-EAE81D1F4AEE}"/>
              </a:ext>
            </a:extLst>
          </p:cNvPr>
          <p:cNvCxnSpPr>
            <a:cxnSpLocks/>
          </p:cNvCxnSpPr>
          <p:nvPr/>
        </p:nvCxnSpPr>
        <p:spPr>
          <a:xfrm flipV="1">
            <a:off x="4562073" y="1383147"/>
            <a:ext cx="1" cy="72623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671A63C3-7DAA-4535-A5F5-119AA5919605}"/>
              </a:ext>
            </a:extLst>
          </p:cNvPr>
          <p:cNvCxnSpPr>
            <a:cxnSpLocks/>
          </p:cNvCxnSpPr>
          <p:nvPr/>
        </p:nvCxnSpPr>
        <p:spPr>
          <a:xfrm flipH="1">
            <a:off x="899592" y="2121910"/>
            <a:ext cx="367240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C2D196FE-8D3C-4A52-9DE0-D9C9AEE8B754}"/>
              </a:ext>
            </a:extLst>
          </p:cNvPr>
          <p:cNvCxnSpPr>
            <a:cxnSpLocks/>
          </p:cNvCxnSpPr>
          <p:nvPr/>
        </p:nvCxnSpPr>
        <p:spPr>
          <a:xfrm>
            <a:off x="899592" y="2121910"/>
            <a:ext cx="0" cy="3587871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CBFECF8-E5D2-416E-93AD-235521877E15}"/>
              </a:ext>
            </a:extLst>
          </p:cNvPr>
          <p:cNvCxnSpPr/>
          <p:nvPr/>
        </p:nvCxnSpPr>
        <p:spPr>
          <a:xfrm>
            <a:off x="899592" y="2829461"/>
            <a:ext cx="60368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68A1226C-F089-4D3B-A13D-6ED6ECB78288}"/>
              </a:ext>
            </a:extLst>
          </p:cNvPr>
          <p:cNvCxnSpPr/>
          <p:nvPr/>
        </p:nvCxnSpPr>
        <p:spPr>
          <a:xfrm>
            <a:off x="899592" y="4197613"/>
            <a:ext cx="60368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3791DF0C-D7CA-4D5D-9830-9CE01EE0F6AF}"/>
              </a:ext>
            </a:extLst>
          </p:cNvPr>
          <p:cNvCxnSpPr/>
          <p:nvPr/>
        </p:nvCxnSpPr>
        <p:spPr>
          <a:xfrm>
            <a:off x="899592" y="5707704"/>
            <a:ext cx="60368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17767C6-2082-4885-9A62-30F29FACF139}"/>
              </a:ext>
            </a:extLst>
          </p:cNvPr>
          <p:cNvSpPr txBox="1"/>
          <p:nvPr/>
        </p:nvSpPr>
        <p:spPr>
          <a:xfrm>
            <a:off x="-1" y="5982379"/>
            <a:ext cx="9036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Социально-психологической службе;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на учебный год; </a:t>
            </a:r>
          </a:p>
        </p:txBody>
      </p:sp>
      <p:sp>
        <p:nvSpPr>
          <p:cNvPr id="16" name="Прямоугольник: усеченные противолежащие углы 15">
            <a:extLst>
              <a:ext uri="{FF2B5EF4-FFF2-40B4-BE49-F238E27FC236}">
                <a16:creationId xmlns:a16="http://schemas.microsoft.com/office/drawing/2014/main" id="{95726E28-4554-4C02-8FEB-50DDE81CD568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834A252F-549E-4817-8083-488D9A41E1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895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407" y="788089"/>
            <a:ext cx="8632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социально-психологической службы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603" y="1218976"/>
            <a:ext cx="9143999" cy="5542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несовершеннолетним в реализации и защите их прав и законных интересов</a:t>
            </a:r>
          </a:p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банка данных обучающихся, состоящих на различных видах профилактического учёта</a:t>
            </a:r>
          </a:p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анализ причин и условий, способствующих безнадзорности и правонарушениям студентов и определение мер по их устранению</a:t>
            </a:r>
          </a:p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пределах своей компетенции в организации работы по оказанию социально-психологической помощи студентам, находящимся в социально-опасном положении</a:t>
            </a:r>
          </a:p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  ( социально-психологическое тестирование, мониторинг психологической безопасности образовательной среды)</a:t>
            </a:r>
          </a:p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профилактика (поддержка, оказание помощи в преодолении психологических трудностей) </a:t>
            </a:r>
          </a:p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коррекция ( поведенческая терапия, тренинги, практикумы)</a:t>
            </a:r>
          </a:p>
          <a:p>
            <a:pPr marL="342900" indent="-342900">
              <a:lnSpc>
                <a:spcPts val="2500"/>
              </a:lnSpc>
              <a:buFont typeface="+mj-lt"/>
              <a:buAutoNum type="arabicPeriod"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консультирование и просвещение (психологическое сопровождение студентов)</a:t>
            </a: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79AFDACF-6C10-434B-B7A9-2C0718EB3734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C2483B9-D077-4FAD-979F-CC7E8CD843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87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88E82B2-4708-411A-8136-9AA56AF6BCAA}"/>
              </a:ext>
            </a:extLst>
          </p:cNvPr>
          <p:cNvSpPr/>
          <p:nvPr/>
        </p:nvSpPr>
        <p:spPr>
          <a:xfrm>
            <a:off x="2015716" y="902566"/>
            <a:ext cx="5112568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примирения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64AC54-EB01-4437-9808-A03C4C02B2BA}"/>
              </a:ext>
            </a:extLst>
          </p:cNvPr>
          <p:cNvSpPr/>
          <p:nvPr/>
        </p:nvSpPr>
        <p:spPr>
          <a:xfrm>
            <a:off x="863577" y="2118128"/>
            <a:ext cx="7668835" cy="12029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администрации (заместители директора, заведующие отделениями и представители социально-психологической службы)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A83F203-66A9-438A-8E81-2DD5A47C1F55}"/>
              </a:ext>
            </a:extLst>
          </p:cNvPr>
          <p:cNvSpPr/>
          <p:nvPr/>
        </p:nvSpPr>
        <p:spPr>
          <a:xfrm>
            <a:off x="881915" y="3663772"/>
            <a:ext cx="7650503" cy="9619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руководитель, преподаватели-предметники, родители (законные представители)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BC8B207-5596-4710-BE19-56ED820EDD32}"/>
              </a:ext>
            </a:extLst>
          </p:cNvPr>
          <p:cNvSpPr/>
          <p:nvPr/>
        </p:nvSpPr>
        <p:spPr>
          <a:xfrm>
            <a:off x="881915" y="4869160"/>
            <a:ext cx="7650497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студенческого совета</a:t>
            </a: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7DC60C8-B9B5-4D18-99F1-8E7931E5B8A1}"/>
              </a:ext>
            </a:extLst>
          </p:cNvPr>
          <p:cNvCxnSpPr>
            <a:cxnSpLocks/>
          </p:cNvCxnSpPr>
          <p:nvPr/>
        </p:nvCxnSpPr>
        <p:spPr>
          <a:xfrm>
            <a:off x="259904" y="1844824"/>
            <a:ext cx="0" cy="334837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B65E2B9E-BC84-4828-9961-8398B63FAD57}"/>
              </a:ext>
            </a:extLst>
          </p:cNvPr>
          <p:cNvCxnSpPr>
            <a:cxnSpLocks/>
          </p:cNvCxnSpPr>
          <p:nvPr/>
        </p:nvCxnSpPr>
        <p:spPr>
          <a:xfrm flipH="1">
            <a:off x="249977" y="1821505"/>
            <a:ext cx="4312096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85C670C1-CB94-4A66-B7F3-7EEF4C42054B}"/>
              </a:ext>
            </a:extLst>
          </p:cNvPr>
          <p:cNvCxnSpPr/>
          <p:nvPr/>
        </p:nvCxnSpPr>
        <p:spPr>
          <a:xfrm>
            <a:off x="259904" y="2702229"/>
            <a:ext cx="60368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DD4A0CF-5C40-420F-A026-F9E894919371}"/>
              </a:ext>
            </a:extLst>
          </p:cNvPr>
          <p:cNvCxnSpPr/>
          <p:nvPr/>
        </p:nvCxnSpPr>
        <p:spPr>
          <a:xfrm>
            <a:off x="259904" y="4113076"/>
            <a:ext cx="60368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BB78056A-FD7A-4F0F-89A5-A93D09B7D954}"/>
              </a:ext>
            </a:extLst>
          </p:cNvPr>
          <p:cNvCxnSpPr/>
          <p:nvPr/>
        </p:nvCxnSpPr>
        <p:spPr>
          <a:xfrm>
            <a:off x="278231" y="5193196"/>
            <a:ext cx="603684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89382BD4-B27C-4C93-B5DE-4068108D0953}"/>
              </a:ext>
            </a:extLst>
          </p:cNvPr>
          <p:cNvCxnSpPr>
            <a:cxnSpLocks/>
          </p:cNvCxnSpPr>
          <p:nvPr/>
        </p:nvCxnSpPr>
        <p:spPr>
          <a:xfrm flipV="1">
            <a:off x="4562073" y="1550638"/>
            <a:ext cx="0" cy="29418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7FD47B4-8EC0-4967-A13E-AEE43790FEC0}"/>
              </a:ext>
            </a:extLst>
          </p:cNvPr>
          <p:cNvSpPr txBox="1"/>
          <p:nvPr/>
        </p:nvSpPr>
        <p:spPr>
          <a:xfrm>
            <a:off x="126004" y="5589240"/>
            <a:ext cx="9143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Службе примирения;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на учебный год;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регистрации конфликтных ситуаций и их разрешения;</a:t>
            </a:r>
          </a:p>
        </p:txBody>
      </p:sp>
      <p:sp>
        <p:nvSpPr>
          <p:cNvPr id="16" name="Прямоугольник: усеченные противолежащие углы 15">
            <a:extLst>
              <a:ext uri="{FF2B5EF4-FFF2-40B4-BE49-F238E27FC236}">
                <a16:creationId xmlns:a16="http://schemas.microsoft.com/office/drawing/2014/main" id="{5A7E754B-5E3D-4B1D-9E21-07AB0FD5DF50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15A9FAEC-C7CB-49D2-B9DB-FA35246E52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60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848479"/>
            <a:ext cx="576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 службы примирения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878" y="1356904"/>
            <a:ext cx="905424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Оказание помощи в разрешении конфликтов, обсуждение потенциально конфликтных ситуаций, работа по снижению риска конфликтов среди студентов, педагогов, родителей на основе примирительных программ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Обучение участников образовательных отношений цивилизованным методам урегулирования конфликтов и реагирования на правонарушения подростков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Ведение Журнала регистрации конфликтных ситуаций и их разрешения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Взаимодействие с ПДН, судом и другими субъектами системы профилактики безнадзорности и правонарушений несовершеннолетних с целью совместной реализации принципов восстановительного подхода в случае совершения правонарушения/преступления учащимся образовательной организации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E2C6B33E-7D0D-425F-A7F2-11D7D771A3F5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601D9F-C821-428D-B578-FA5E6E6BC5C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67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AC9161-A4AF-418D-8D5C-6B8F3D18FEDD}"/>
              </a:ext>
            </a:extLst>
          </p:cNvPr>
          <p:cNvSpPr txBox="1"/>
          <p:nvPr/>
        </p:nvSpPr>
        <p:spPr>
          <a:xfrm>
            <a:off x="-184672" y="65378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реализации воспитательно-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E8B103E-E8DE-4AF1-ADFE-4F63783B278D}"/>
              </a:ext>
            </a:extLst>
          </p:cNvPr>
          <p:cNvSpPr/>
          <p:nvPr/>
        </p:nvSpPr>
        <p:spPr>
          <a:xfrm>
            <a:off x="3369703" y="3713118"/>
            <a:ext cx="2664296" cy="72122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</a:t>
            </a:r>
            <a:r>
              <a:rPr lang="ru-RU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4AE4053-7E43-4DA7-B608-574C6AB8E0A7}"/>
              </a:ext>
            </a:extLst>
          </p:cNvPr>
          <p:cNvSpPr/>
          <p:nvPr/>
        </p:nvSpPr>
        <p:spPr>
          <a:xfrm>
            <a:off x="1043608" y="1633452"/>
            <a:ext cx="2592424" cy="5753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2DE0DCC-962A-4B69-8EB6-7D5EEA880E0A}"/>
              </a:ext>
            </a:extLst>
          </p:cNvPr>
          <p:cNvSpPr/>
          <p:nvPr/>
        </p:nvSpPr>
        <p:spPr>
          <a:xfrm>
            <a:off x="240508" y="5104133"/>
            <a:ext cx="2848088" cy="586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общежития 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C0B2E57-D037-4BFF-8192-166290F490C6}"/>
              </a:ext>
            </a:extLst>
          </p:cNvPr>
          <p:cNvSpPr/>
          <p:nvPr/>
        </p:nvSpPr>
        <p:spPr>
          <a:xfrm>
            <a:off x="4980856" y="1669242"/>
            <a:ext cx="2232248" cy="5753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Заведующие отделениями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0A506C8-4329-4C37-83FE-C20ED5F4791A}"/>
              </a:ext>
            </a:extLst>
          </p:cNvPr>
          <p:cNvSpPr/>
          <p:nvPr/>
        </p:nvSpPr>
        <p:spPr>
          <a:xfrm>
            <a:off x="6461199" y="4486673"/>
            <a:ext cx="2462424" cy="906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или законные представители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64A197A-5C67-482A-AA6E-8F252E08739D}"/>
              </a:ext>
            </a:extLst>
          </p:cNvPr>
          <p:cNvSpPr/>
          <p:nvPr/>
        </p:nvSpPr>
        <p:spPr>
          <a:xfrm>
            <a:off x="3296339" y="5978241"/>
            <a:ext cx="2800641" cy="8351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Студенческий совет,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и спортивные клубы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D103A51-58B7-42C4-A224-8ACD9EF89133}"/>
              </a:ext>
            </a:extLst>
          </p:cNvPr>
          <p:cNvSpPr/>
          <p:nvPr/>
        </p:nvSpPr>
        <p:spPr>
          <a:xfrm>
            <a:off x="101724" y="3005639"/>
            <a:ext cx="2848088" cy="721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B96AD8BA-7596-4B6A-A563-5FD67583D9F3}"/>
              </a:ext>
            </a:extLst>
          </p:cNvPr>
          <p:cNvSpPr/>
          <p:nvPr/>
        </p:nvSpPr>
        <p:spPr>
          <a:xfrm>
            <a:off x="6449851" y="2790185"/>
            <a:ext cx="2592425" cy="721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Преподавательский состав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8503D378-6E73-42E2-B6D1-2BB3379A6C90}"/>
              </a:ext>
            </a:extLst>
          </p:cNvPr>
          <p:cNvCxnSpPr>
            <a:cxnSpLocks/>
          </p:cNvCxnSpPr>
          <p:nvPr/>
        </p:nvCxnSpPr>
        <p:spPr>
          <a:xfrm flipH="1" flipV="1">
            <a:off x="2948878" y="3582844"/>
            <a:ext cx="420825" cy="34271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CB2B5AFA-C105-4B71-B0CC-05E9EE1728A4}"/>
              </a:ext>
            </a:extLst>
          </p:cNvPr>
          <p:cNvCxnSpPr>
            <a:cxnSpLocks/>
          </p:cNvCxnSpPr>
          <p:nvPr/>
        </p:nvCxnSpPr>
        <p:spPr>
          <a:xfrm flipH="1">
            <a:off x="3088598" y="4433907"/>
            <a:ext cx="547434" cy="666988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64A03778-7E62-46E7-BF88-2F72507F82A2}"/>
              </a:ext>
            </a:extLst>
          </p:cNvPr>
          <p:cNvCxnSpPr>
            <a:cxnSpLocks/>
          </p:cNvCxnSpPr>
          <p:nvPr/>
        </p:nvCxnSpPr>
        <p:spPr>
          <a:xfrm>
            <a:off x="4613236" y="4436240"/>
            <a:ext cx="3601" cy="154200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D0C23374-0099-472E-BEA9-AAB45F067288}"/>
              </a:ext>
            </a:extLst>
          </p:cNvPr>
          <p:cNvCxnSpPr>
            <a:cxnSpLocks/>
          </p:cNvCxnSpPr>
          <p:nvPr/>
        </p:nvCxnSpPr>
        <p:spPr>
          <a:xfrm flipH="1" flipV="1">
            <a:off x="3636032" y="2208811"/>
            <a:ext cx="472612" cy="1501069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8CCD96B5-CCB4-4C0C-A031-370813C45CE9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5542236" y="2244599"/>
            <a:ext cx="554744" cy="1467184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D165AF98-F62E-4C1A-85FD-0302DDC945B6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5933734" y="4433907"/>
            <a:ext cx="527465" cy="505865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71B0F80B-8462-46AC-9996-C957EAC720C1}"/>
              </a:ext>
            </a:extLst>
          </p:cNvPr>
          <p:cNvCxnSpPr>
            <a:cxnSpLocks/>
          </p:cNvCxnSpPr>
          <p:nvPr/>
        </p:nvCxnSpPr>
        <p:spPr>
          <a:xfrm flipV="1">
            <a:off x="6033999" y="3558838"/>
            <a:ext cx="780852" cy="366721"/>
          </a:xfrm>
          <a:prstGeom prst="straightConnector1">
            <a:avLst/>
          </a:prstGeom>
          <a:ln w="2857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усеченные противолежащие углы 18">
            <a:extLst>
              <a:ext uri="{FF2B5EF4-FFF2-40B4-BE49-F238E27FC236}">
                <a16:creationId xmlns:a16="http://schemas.microsoft.com/office/drawing/2014/main" id="{096317FA-75C6-4B86-AE9E-60AE9B14AC3A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C06E6279-440E-484B-8A79-47E6FD1267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047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2BCDE3C-472B-4DEC-A371-AA7BCD3799E5}"/>
              </a:ext>
            </a:extLst>
          </p:cNvPr>
          <p:cNvSpPr/>
          <p:nvPr/>
        </p:nvSpPr>
        <p:spPr>
          <a:xfrm>
            <a:off x="1403648" y="3391852"/>
            <a:ext cx="6624736" cy="102250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о совершении антиобщественного действия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AF83691-0918-4976-BA9A-A69C3E5142C8}"/>
              </a:ext>
            </a:extLst>
          </p:cNvPr>
          <p:cNvSpPr/>
          <p:nvPr/>
        </p:nvSpPr>
        <p:spPr>
          <a:xfrm>
            <a:off x="1408595" y="1591672"/>
            <a:ext cx="6624736" cy="739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наблюдение и педагогическое сопровождение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1B15AE1-BCEC-4657-80A1-E5A8209FB59D}"/>
              </a:ext>
            </a:extLst>
          </p:cNvPr>
          <p:cNvSpPr/>
          <p:nvPr/>
        </p:nvSpPr>
        <p:spPr>
          <a:xfrm>
            <a:off x="1437480" y="5343372"/>
            <a:ext cx="6615081" cy="12539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психолого-педагогическое сопровождение студентов из 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«группы риска»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918A74-36DB-46F2-B3C5-4F0AE44133E8}"/>
              </a:ext>
            </a:extLst>
          </p:cNvPr>
          <p:cNvSpPr txBox="1"/>
          <p:nvPr/>
        </p:nvSpPr>
        <p:spPr>
          <a:xfrm>
            <a:off x="1188195" y="796429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профилактической работы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A16EB143-00AB-4CDC-8B90-12894001DFE8}"/>
              </a:ext>
            </a:extLst>
          </p:cNvPr>
          <p:cNvSpPr/>
          <p:nvPr/>
        </p:nvSpPr>
        <p:spPr>
          <a:xfrm>
            <a:off x="320938" y="1601591"/>
            <a:ext cx="997242" cy="7672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D7F8F12-5C88-4D58-AF4A-DF54BC090359}"/>
              </a:ext>
            </a:extLst>
          </p:cNvPr>
          <p:cNvSpPr txBox="1"/>
          <p:nvPr/>
        </p:nvSpPr>
        <p:spPr>
          <a:xfrm>
            <a:off x="320938" y="1554166"/>
            <a:ext cx="9972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3EC638BE-6982-40FC-A642-CCE47DD584CB}"/>
              </a:ext>
            </a:extLst>
          </p:cNvPr>
          <p:cNvSpPr/>
          <p:nvPr/>
        </p:nvSpPr>
        <p:spPr>
          <a:xfrm>
            <a:off x="320938" y="3519489"/>
            <a:ext cx="997242" cy="7672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0DB97111-AABB-4357-A7A1-682D43A06459}"/>
              </a:ext>
            </a:extLst>
          </p:cNvPr>
          <p:cNvSpPr/>
          <p:nvPr/>
        </p:nvSpPr>
        <p:spPr>
          <a:xfrm>
            <a:off x="346556" y="5586748"/>
            <a:ext cx="997242" cy="7672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FB7E7D-D4C1-421F-855D-1A6AF369D29A}"/>
              </a:ext>
            </a:extLst>
          </p:cNvPr>
          <p:cNvSpPr txBox="1"/>
          <p:nvPr/>
        </p:nvSpPr>
        <p:spPr>
          <a:xfrm>
            <a:off x="252754" y="3500438"/>
            <a:ext cx="1150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D24D41-CD3C-445C-8752-7B3D99539C83}"/>
              </a:ext>
            </a:extLst>
          </p:cNvPr>
          <p:cNvSpPr txBox="1"/>
          <p:nvPr/>
        </p:nvSpPr>
        <p:spPr>
          <a:xfrm>
            <a:off x="286586" y="5553784"/>
            <a:ext cx="11508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</a:p>
        </p:txBody>
      </p: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2FD587A3-C001-496B-B078-F30BCFD89887}"/>
              </a:ext>
            </a:extLst>
          </p:cNvPr>
          <p:cNvCxnSpPr>
            <a:cxnSpLocks/>
          </p:cNvCxnSpPr>
          <p:nvPr/>
        </p:nvCxnSpPr>
        <p:spPr>
          <a:xfrm>
            <a:off x="4500563" y="2352350"/>
            <a:ext cx="0" cy="103950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>
            <a:extLst>
              <a:ext uri="{FF2B5EF4-FFF2-40B4-BE49-F238E27FC236}">
                <a16:creationId xmlns:a16="http://schemas.microsoft.com/office/drawing/2014/main" id="{0995D214-6AD6-4F91-9901-A011C4FDB228}"/>
              </a:ext>
            </a:extLst>
          </p:cNvPr>
          <p:cNvCxnSpPr>
            <a:cxnSpLocks/>
          </p:cNvCxnSpPr>
          <p:nvPr/>
        </p:nvCxnSpPr>
        <p:spPr>
          <a:xfrm>
            <a:off x="4500563" y="4387524"/>
            <a:ext cx="0" cy="95584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: усеченные противолежащие углы 14">
            <a:extLst>
              <a:ext uri="{FF2B5EF4-FFF2-40B4-BE49-F238E27FC236}">
                <a16:creationId xmlns:a16="http://schemas.microsoft.com/office/drawing/2014/main" id="{ACB2C6C6-0256-4FA7-8161-24951EB03D8F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30646CAD-B753-4C23-AF84-247A054AC5B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25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40A15F-1928-4C66-BF3B-A5E6E61644C2}"/>
              </a:ext>
            </a:extLst>
          </p:cNvPr>
          <p:cNvSpPr txBox="1"/>
          <p:nvPr/>
        </p:nvSpPr>
        <p:spPr>
          <a:xfrm>
            <a:off x="3600462" y="58837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этап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1A5D083-1216-4E77-B39D-BEE100173D77}"/>
              </a:ext>
            </a:extLst>
          </p:cNvPr>
          <p:cNvSpPr/>
          <p:nvPr/>
        </p:nvSpPr>
        <p:spPr>
          <a:xfrm>
            <a:off x="2484338" y="1030806"/>
            <a:ext cx="4032448" cy="7420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наблюдение 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педагогическое сопровождение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96F088A-2AA7-439C-BE41-F9BC038E6C83}"/>
              </a:ext>
            </a:extLst>
          </p:cNvPr>
          <p:cNvSpPr/>
          <p:nvPr/>
        </p:nvSpPr>
        <p:spPr>
          <a:xfrm>
            <a:off x="1926561" y="2101608"/>
            <a:ext cx="5148002" cy="16874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 </a:t>
            </a:r>
          </a:p>
          <a:p>
            <a:pPr marL="342900" indent="-34290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</a:t>
            </a:r>
          </a:p>
          <a:p>
            <a:pPr marL="342900" indent="-34290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преподавательский состав</a:t>
            </a:r>
          </a:p>
          <a:p>
            <a:pPr marL="342900" indent="-34290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заведующие отделениями </a:t>
            </a:r>
          </a:p>
          <a:p>
            <a:pPr marL="342900" indent="-34290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</a:p>
          <a:p>
            <a:pPr marL="342900" indent="-34290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студенческий совет, клубы по интересам</a:t>
            </a:r>
          </a:p>
          <a:p>
            <a:pPr marL="342900" indent="-342900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61702DD-7293-436A-A303-FD2BFC94B784}"/>
              </a:ext>
            </a:extLst>
          </p:cNvPr>
          <p:cNvSpPr/>
          <p:nvPr/>
        </p:nvSpPr>
        <p:spPr>
          <a:xfrm>
            <a:off x="1926561" y="4226489"/>
            <a:ext cx="5616624" cy="7502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статуса 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«Группа, повышенного внимания»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54B9175-1BA1-44B3-95D2-B2126BBC7F6E}"/>
              </a:ext>
            </a:extLst>
          </p:cNvPr>
          <p:cNvSpPr/>
          <p:nvPr/>
        </p:nvSpPr>
        <p:spPr>
          <a:xfrm>
            <a:off x="91723" y="5419202"/>
            <a:ext cx="8817679" cy="4444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наблюдение и сопровождение, первичный контроль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A5C799BD-6318-4009-9549-82A74E62AAF0}"/>
              </a:ext>
            </a:extLst>
          </p:cNvPr>
          <p:cNvCxnSpPr>
            <a:cxnSpLocks/>
          </p:cNvCxnSpPr>
          <p:nvPr/>
        </p:nvCxnSpPr>
        <p:spPr>
          <a:xfrm flipV="1">
            <a:off x="4513531" y="1781085"/>
            <a:ext cx="0" cy="32052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: вниз 20">
            <a:extLst>
              <a:ext uri="{FF2B5EF4-FFF2-40B4-BE49-F238E27FC236}">
                <a16:creationId xmlns:a16="http://schemas.microsoft.com/office/drawing/2014/main" id="{A7020533-4E9F-4F62-8A14-1784B4B1CAC4}"/>
              </a:ext>
            </a:extLst>
          </p:cNvPr>
          <p:cNvSpPr/>
          <p:nvPr/>
        </p:nvSpPr>
        <p:spPr>
          <a:xfrm>
            <a:off x="4319972" y="5949280"/>
            <a:ext cx="504053" cy="569868"/>
          </a:xfrm>
          <a:prstGeom prst="downArrow">
            <a:avLst>
              <a:gd name="adj1" fmla="val 50000"/>
              <a:gd name="adj2" fmla="val 66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20EEDE-B918-4789-B142-F2D5F7FC0EB9}"/>
              </a:ext>
            </a:extLst>
          </p:cNvPr>
          <p:cNvSpPr txBox="1"/>
          <p:nvPr/>
        </p:nvSpPr>
        <p:spPr>
          <a:xfrm>
            <a:off x="3671899" y="638132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76B81210-9AA8-4E6A-A186-33BD53EE5567}"/>
              </a:ext>
            </a:extLst>
          </p:cNvPr>
          <p:cNvCxnSpPr>
            <a:cxnSpLocks/>
          </p:cNvCxnSpPr>
          <p:nvPr/>
        </p:nvCxnSpPr>
        <p:spPr>
          <a:xfrm flipV="1">
            <a:off x="4513531" y="3825690"/>
            <a:ext cx="0" cy="40079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0272D2F6-53E5-4636-850E-2B5B82240D5E}"/>
              </a:ext>
            </a:extLst>
          </p:cNvPr>
          <p:cNvCxnSpPr>
            <a:cxnSpLocks/>
          </p:cNvCxnSpPr>
          <p:nvPr/>
        </p:nvCxnSpPr>
        <p:spPr>
          <a:xfrm flipV="1">
            <a:off x="4513531" y="4989616"/>
            <a:ext cx="0" cy="42958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: усеченные противолежащие углы 12">
            <a:extLst>
              <a:ext uri="{FF2B5EF4-FFF2-40B4-BE49-F238E27FC236}">
                <a16:creationId xmlns:a16="http://schemas.microsoft.com/office/drawing/2014/main" id="{4223B729-586C-4D7F-8209-AEA452AD44FF}"/>
              </a:ext>
            </a:extLst>
          </p:cNvPr>
          <p:cNvSpPr/>
          <p:nvPr/>
        </p:nvSpPr>
        <p:spPr>
          <a:xfrm>
            <a:off x="0" y="165313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63D73D6-C6BA-4469-8E4E-48634AEE707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807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2CAEA62-BC9D-484E-A52D-FBCE103F331F}"/>
              </a:ext>
            </a:extLst>
          </p:cNvPr>
          <p:cNvSpPr/>
          <p:nvPr/>
        </p:nvSpPr>
        <p:spPr>
          <a:xfrm>
            <a:off x="147803" y="675386"/>
            <a:ext cx="3110337" cy="60582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AE1879A-E83C-4506-A095-561B40B0174D}"/>
              </a:ext>
            </a:extLst>
          </p:cNvPr>
          <p:cNvSpPr/>
          <p:nvPr/>
        </p:nvSpPr>
        <p:spPr>
          <a:xfrm>
            <a:off x="3725456" y="417655"/>
            <a:ext cx="5334649" cy="11073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первичной информации (анкета, портфолио, характеристика, социальный паспорт),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личности первокурсника,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наблюдение, собеседование,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родителями,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сопровождение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5639D03-E2D2-4E8B-B5B3-28E87548940D}"/>
              </a:ext>
            </a:extLst>
          </p:cNvPr>
          <p:cNvSpPr/>
          <p:nvPr/>
        </p:nvSpPr>
        <p:spPr>
          <a:xfrm>
            <a:off x="147803" y="2747358"/>
            <a:ext cx="3110337" cy="549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Заведующие отделениями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A3950B9-62BA-466B-862E-235AA7910EDD}"/>
              </a:ext>
            </a:extLst>
          </p:cNvPr>
          <p:cNvSpPr/>
          <p:nvPr/>
        </p:nvSpPr>
        <p:spPr>
          <a:xfrm>
            <a:off x="147803" y="1878483"/>
            <a:ext cx="3110337" cy="4855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общежития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6045BE8-70D2-4466-9E01-F9FE96265926}"/>
              </a:ext>
            </a:extLst>
          </p:cNvPr>
          <p:cNvSpPr/>
          <p:nvPr/>
        </p:nvSpPr>
        <p:spPr>
          <a:xfrm>
            <a:off x="3707904" y="2680025"/>
            <a:ext cx="5334649" cy="7167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студентов с правилами внутреннего распорядка ОО и другими локальными актами,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и анализ успеваемости, посещаемости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BDEAF32-EF13-4156-AAA6-F73612686F73}"/>
              </a:ext>
            </a:extLst>
          </p:cNvPr>
          <p:cNvSpPr/>
          <p:nvPr/>
        </p:nvSpPr>
        <p:spPr>
          <a:xfrm>
            <a:off x="3725456" y="1583228"/>
            <a:ext cx="5334649" cy="10500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личных карточек студентов, проживающих в общежитии,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адаптации студента в условиях общего проживания,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связи с родителями и классным руководителем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B5A2C62-C8D2-40E7-AE39-A9FEBC34240F}"/>
              </a:ext>
            </a:extLst>
          </p:cNvPr>
          <p:cNvSpPr/>
          <p:nvPr/>
        </p:nvSpPr>
        <p:spPr>
          <a:xfrm>
            <a:off x="147803" y="3506403"/>
            <a:ext cx="3110337" cy="5179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Преподавательский состав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5779724-93D7-4C6F-8209-7D4BB2F9EB61}"/>
              </a:ext>
            </a:extLst>
          </p:cNvPr>
          <p:cNvSpPr/>
          <p:nvPr/>
        </p:nvSpPr>
        <p:spPr>
          <a:xfrm>
            <a:off x="147802" y="4208869"/>
            <a:ext cx="3110337" cy="549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или законные представители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D4F59DF-F484-44E2-A3C2-F26D68C8EABE}"/>
              </a:ext>
            </a:extLst>
          </p:cNvPr>
          <p:cNvSpPr/>
          <p:nvPr/>
        </p:nvSpPr>
        <p:spPr>
          <a:xfrm>
            <a:off x="147802" y="5178988"/>
            <a:ext cx="3110337" cy="549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1E1C450-8CE0-423F-8BAD-F1E589D68390}"/>
              </a:ext>
            </a:extLst>
          </p:cNvPr>
          <p:cNvSpPr/>
          <p:nvPr/>
        </p:nvSpPr>
        <p:spPr>
          <a:xfrm>
            <a:off x="147803" y="6007361"/>
            <a:ext cx="3110337" cy="8060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Студенческий совет, спортивные и творческие клубы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C6B247A7-AD4B-45EB-B208-C7086B386FF4}"/>
              </a:ext>
            </a:extLst>
          </p:cNvPr>
          <p:cNvSpPr/>
          <p:nvPr/>
        </p:nvSpPr>
        <p:spPr>
          <a:xfrm>
            <a:off x="3707904" y="3452492"/>
            <a:ext cx="5352201" cy="5604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наблюдение в процессе учебно-воспитательной работы,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классного руководителя 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9A512946-206B-48A0-B7C5-90E6CFF2BE1D}"/>
              </a:ext>
            </a:extLst>
          </p:cNvPr>
          <p:cNvSpPr/>
          <p:nvPr/>
        </p:nvSpPr>
        <p:spPr>
          <a:xfrm>
            <a:off x="3707905" y="4059685"/>
            <a:ext cx="5352200" cy="8476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классным руководителем,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благоприятного микроклимата в семье,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контроля за посещаемостью и успеваемостью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98C27893-AFB7-4C9C-AF2B-041000BAB9B2}"/>
              </a:ext>
            </a:extLst>
          </p:cNvPr>
          <p:cNvSpPr/>
          <p:nvPr/>
        </p:nvSpPr>
        <p:spPr>
          <a:xfrm>
            <a:off x="3707904" y="4955442"/>
            <a:ext cx="5334649" cy="11378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диагностирование психологических особенностей подростков,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консультирование, психологическое просвещение и наблюдение;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банка данных на неблагополучные семьи и семьи группы риска;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FA42A84D-1EBA-4BC7-818B-0CE03C1C5B68}"/>
              </a:ext>
            </a:extLst>
          </p:cNvPr>
          <p:cNvSpPr/>
          <p:nvPr/>
        </p:nvSpPr>
        <p:spPr>
          <a:xfrm>
            <a:off x="3707904" y="6141421"/>
            <a:ext cx="5352201" cy="695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общественную, культурно-творческую деятельность, развитие ЗОЖ </a:t>
            </a: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B22F94F6-1966-48FB-BD4A-FEA06E15792A}"/>
              </a:ext>
            </a:extLst>
          </p:cNvPr>
          <p:cNvCxnSpPr>
            <a:cxnSpLocks/>
          </p:cNvCxnSpPr>
          <p:nvPr/>
        </p:nvCxnSpPr>
        <p:spPr>
          <a:xfrm>
            <a:off x="3242796" y="6444524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9E7EB57-1BE8-4C79-A4C8-F55150E18190}"/>
              </a:ext>
            </a:extLst>
          </p:cNvPr>
          <p:cNvSpPr/>
          <p:nvPr/>
        </p:nvSpPr>
        <p:spPr>
          <a:xfrm>
            <a:off x="448167" y="52374"/>
            <a:ext cx="7557552" cy="3299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Первичное наблюдение и педагогическое сопровождение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2FBBC350-5282-4EF9-9733-26F88765E812}"/>
              </a:ext>
            </a:extLst>
          </p:cNvPr>
          <p:cNvCxnSpPr>
            <a:cxnSpLocks/>
          </p:cNvCxnSpPr>
          <p:nvPr/>
        </p:nvCxnSpPr>
        <p:spPr>
          <a:xfrm>
            <a:off x="3258139" y="5479861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6C411CDC-9553-4CBB-8E5A-DF0D6F605C66}"/>
              </a:ext>
            </a:extLst>
          </p:cNvPr>
          <p:cNvCxnSpPr>
            <a:cxnSpLocks/>
          </p:cNvCxnSpPr>
          <p:nvPr/>
        </p:nvCxnSpPr>
        <p:spPr>
          <a:xfrm>
            <a:off x="3244849" y="4483485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F7796994-669D-4D89-9042-BF46B56EC05B}"/>
              </a:ext>
            </a:extLst>
          </p:cNvPr>
          <p:cNvCxnSpPr>
            <a:cxnSpLocks/>
          </p:cNvCxnSpPr>
          <p:nvPr/>
        </p:nvCxnSpPr>
        <p:spPr>
          <a:xfrm>
            <a:off x="3242796" y="3765400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7FAA8F6C-DD50-4F49-9B58-015851357FC8}"/>
              </a:ext>
            </a:extLst>
          </p:cNvPr>
          <p:cNvCxnSpPr>
            <a:cxnSpLocks/>
          </p:cNvCxnSpPr>
          <p:nvPr/>
        </p:nvCxnSpPr>
        <p:spPr>
          <a:xfrm>
            <a:off x="3242796" y="3038398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CCF24355-34F5-4281-9C2B-8E05C9508AB9}"/>
              </a:ext>
            </a:extLst>
          </p:cNvPr>
          <p:cNvCxnSpPr>
            <a:cxnSpLocks/>
          </p:cNvCxnSpPr>
          <p:nvPr/>
        </p:nvCxnSpPr>
        <p:spPr>
          <a:xfrm>
            <a:off x="3242796" y="2132856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4E324B9A-B05E-4149-B6A6-AA83A84F180C}"/>
              </a:ext>
            </a:extLst>
          </p:cNvPr>
          <p:cNvCxnSpPr>
            <a:cxnSpLocks/>
          </p:cNvCxnSpPr>
          <p:nvPr/>
        </p:nvCxnSpPr>
        <p:spPr>
          <a:xfrm>
            <a:off x="3242796" y="980728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032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22935C9-816D-45EE-BEFC-CF27284D2808}"/>
              </a:ext>
            </a:extLst>
          </p:cNvPr>
          <p:cNvSpPr/>
          <p:nvPr/>
        </p:nvSpPr>
        <p:spPr>
          <a:xfrm>
            <a:off x="263500" y="706756"/>
            <a:ext cx="7775812" cy="7502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300"/>
              </a:lnSpc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статуса </a:t>
            </a:r>
          </a:p>
          <a:p>
            <a:pPr algn="ctr">
              <a:lnSpc>
                <a:spcPts val="2300"/>
              </a:lnSpc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«Группа, повышенного внимания»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7A4D3E9-1CB4-41CF-BCEA-28E8ED27A94E}"/>
              </a:ext>
            </a:extLst>
          </p:cNvPr>
          <p:cNvSpPr/>
          <p:nvPr/>
        </p:nvSpPr>
        <p:spPr>
          <a:xfrm>
            <a:off x="107504" y="1457034"/>
            <a:ext cx="8928992" cy="51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из неполных семей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проживающие не с родителями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проживающие с мачехой или отчимом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 из многодетных или малообеспеченных семей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воспитывающиеся родителями-инвалидами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находящиеся под опекой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воспитывающиеся в замещающих семьях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воспитывающиеся в государственных учреждениях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усыновленные или удочеренные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не имеющие гражданства, проживающие в семьях беженцев, переселенцев</a:t>
            </a:r>
          </a:p>
          <a:p>
            <a:pPr marL="342900" lvl="0" indent="-342900" algn="just">
              <a:lnSpc>
                <a:spcPct val="115000"/>
              </a:lnSpc>
              <a:buSzPts val="1800"/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Студенты, проживающие в семьях безработных родителей</a:t>
            </a: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44506D35-326E-4E19-9E58-F441E552EFE8}"/>
              </a:ext>
            </a:extLst>
          </p:cNvPr>
          <p:cNvSpPr/>
          <p:nvPr/>
        </p:nvSpPr>
        <p:spPr>
          <a:xfrm>
            <a:off x="0" y="169893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CD94F2E-7353-481A-B0A7-C051184AC0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8664" y="-44291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584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2CAEA62-BC9D-484E-A52D-FBCE103F331F}"/>
              </a:ext>
            </a:extLst>
          </p:cNvPr>
          <p:cNvSpPr/>
          <p:nvPr/>
        </p:nvSpPr>
        <p:spPr>
          <a:xfrm>
            <a:off x="104218" y="1283186"/>
            <a:ext cx="3110337" cy="45885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AE1879A-E83C-4506-A095-561B40B0174D}"/>
              </a:ext>
            </a:extLst>
          </p:cNvPr>
          <p:cNvSpPr/>
          <p:nvPr/>
        </p:nvSpPr>
        <p:spPr>
          <a:xfrm>
            <a:off x="3696771" y="1075299"/>
            <a:ext cx="5322344" cy="7554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 социально-педагогического сопровождения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обучающегося,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необходимых специалистов для оказания адресной помощи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5639D03-E2D2-4E8B-B5B3-28E87548940D}"/>
              </a:ext>
            </a:extLst>
          </p:cNvPr>
          <p:cNvSpPr/>
          <p:nvPr/>
        </p:nvSpPr>
        <p:spPr>
          <a:xfrm>
            <a:off x="116366" y="3081071"/>
            <a:ext cx="3125681" cy="3453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Заведующие отделениями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A3950B9-62BA-466B-862E-235AA7910EDD}"/>
              </a:ext>
            </a:extLst>
          </p:cNvPr>
          <p:cNvSpPr/>
          <p:nvPr/>
        </p:nvSpPr>
        <p:spPr>
          <a:xfrm>
            <a:off x="104219" y="2193558"/>
            <a:ext cx="3100102" cy="4588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общежития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6045BE8-70D2-4466-9E01-F9FE96265926}"/>
              </a:ext>
            </a:extLst>
          </p:cNvPr>
          <p:cNvSpPr/>
          <p:nvPr/>
        </p:nvSpPr>
        <p:spPr>
          <a:xfrm>
            <a:off x="3709929" y="3054149"/>
            <a:ext cx="5330330" cy="4286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 информации, контроль и анализ успеваемости, посещаемости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3BDEAF32-EF13-4156-AAA6-F73612686F73}"/>
              </a:ext>
            </a:extLst>
          </p:cNvPr>
          <p:cNvSpPr/>
          <p:nvPr/>
        </p:nvSpPr>
        <p:spPr>
          <a:xfrm>
            <a:off x="3709929" y="1912122"/>
            <a:ext cx="5330330" cy="10474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журнала индивидуальной работы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студентами из «группы, требующей повышенного внимания»,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администрацией, классным руководителем и родителями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B5A2C62-C8D2-40E7-AE39-A9FEBC34240F}"/>
              </a:ext>
            </a:extLst>
          </p:cNvPr>
          <p:cNvSpPr/>
          <p:nvPr/>
        </p:nvSpPr>
        <p:spPr>
          <a:xfrm>
            <a:off x="114453" y="3630011"/>
            <a:ext cx="3100102" cy="463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Преподавательский состав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05779724-93D7-4C6F-8209-7D4BB2F9EB61}"/>
              </a:ext>
            </a:extLst>
          </p:cNvPr>
          <p:cNvSpPr/>
          <p:nvPr/>
        </p:nvSpPr>
        <p:spPr>
          <a:xfrm>
            <a:off x="114453" y="4319928"/>
            <a:ext cx="3110337" cy="549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или законные представители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D4F59DF-F484-44E2-A3C2-F26D68C8EABE}"/>
              </a:ext>
            </a:extLst>
          </p:cNvPr>
          <p:cNvSpPr/>
          <p:nvPr/>
        </p:nvSpPr>
        <p:spPr>
          <a:xfrm>
            <a:off x="147803" y="5301208"/>
            <a:ext cx="3079487" cy="549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D1E1C450-8CE0-423F-8BAD-F1E589D68390}"/>
              </a:ext>
            </a:extLst>
          </p:cNvPr>
          <p:cNvSpPr/>
          <p:nvPr/>
        </p:nvSpPr>
        <p:spPr>
          <a:xfrm>
            <a:off x="147803" y="6117425"/>
            <a:ext cx="3073121" cy="686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Студенческий совет, спортивные и творческие клубы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C6B247A7-AD4B-45EB-B208-C7086B386FF4}"/>
              </a:ext>
            </a:extLst>
          </p:cNvPr>
          <p:cNvSpPr/>
          <p:nvPr/>
        </p:nvSpPr>
        <p:spPr>
          <a:xfrm>
            <a:off x="3713566" y="3598651"/>
            <a:ext cx="5354054" cy="4952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наблюдение,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«ситуации успеха»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9A512946-206B-48A0-B7C5-90E6CFF2BE1D}"/>
              </a:ext>
            </a:extLst>
          </p:cNvPr>
          <p:cNvSpPr/>
          <p:nvPr/>
        </p:nvSpPr>
        <p:spPr>
          <a:xfrm>
            <a:off x="3708058" y="4207210"/>
            <a:ext cx="5299770" cy="8332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 классным руководителем,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благоприятного микроклимата в семье,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контроля за посещаемостью и успеваемостью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98C27893-AFB7-4C9C-AF2B-041000BAB9B2}"/>
              </a:ext>
            </a:extLst>
          </p:cNvPr>
          <p:cNvSpPr/>
          <p:nvPr/>
        </p:nvSpPr>
        <p:spPr>
          <a:xfrm>
            <a:off x="3710557" y="5151407"/>
            <a:ext cx="5297271" cy="9660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индивидуальной карты сопровождения подростка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оказанию социально-психологической помощи, </a:t>
            </a:r>
          </a:p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картотеки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 из «группы, требующей повышенного внимания»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FA42A84D-1EBA-4BC7-818B-0CE03C1C5B68}"/>
              </a:ext>
            </a:extLst>
          </p:cNvPr>
          <p:cNvSpPr/>
          <p:nvPr/>
        </p:nvSpPr>
        <p:spPr>
          <a:xfrm>
            <a:off x="3729776" y="6230739"/>
            <a:ext cx="5297271" cy="393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общественную, культурно-творческую деятельность, развитие ЗОЖ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00782D4-9FC2-43DA-81BE-BA9B329EFD4A}"/>
              </a:ext>
            </a:extLst>
          </p:cNvPr>
          <p:cNvSpPr/>
          <p:nvPr/>
        </p:nvSpPr>
        <p:spPr>
          <a:xfrm>
            <a:off x="163160" y="546107"/>
            <a:ext cx="8817679" cy="4588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600"/>
              </a:lnSpc>
            </a:pPr>
            <a:r>
              <a:rPr lang="ru-RU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наблюдение и сопровождение, первичный контроль</a:t>
            </a:r>
          </a:p>
          <a:p>
            <a:pPr algn="ctr">
              <a:lnSpc>
                <a:spcPts val="1600"/>
              </a:lnSpc>
            </a:pPr>
            <a:r>
              <a:rPr lang="ru-RU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1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«группы повышенного внимания» </a:t>
            </a:r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3DB6DBF4-6D17-4475-83F6-6CF5696A9BFB}"/>
              </a:ext>
            </a:extLst>
          </p:cNvPr>
          <p:cNvCxnSpPr>
            <a:cxnSpLocks/>
          </p:cNvCxnSpPr>
          <p:nvPr/>
        </p:nvCxnSpPr>
        <p:spPr>
          <a:xfrm>
            <a:off x="3242796" y="6444524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DA374E22-5A5F-4985-A43A-0EEA244BEEB5}"/>
              </a:ext>
            </a:extLst>
          </p:cNvPr>
          <p:cNvCxnSpPr>
            <a:cxnSpLocks/>
          </p:cNvCxnSpPr>
          <p:nvPr/>
        </p:nvCxnSpPr>
        <p:spPr>
          <a:xfrm>
            <a:off x="3227290" y="5634416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A90CCDA7-0460-4D5F-A719-E155CC057365}"/>
              </a:ext>
            </a:extLst>
          </p:cNvPr>
          <p:cNvCxnSpPr>
            <a:cxnSpLocks/>
          </p:cNvCxnSpPr>
          <p:nvPr/>
        </p:nvCxnSpPr>
        <p:spPr>
          <a:xfrm>
            <a:off x="3227290" y="4625979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277D19F0-CD0C-4A7A-A83F-7FF899EA4B45}"/>
              </a:ext>
            </a:extLst>
          </p:cNvPr>
          <p:cNvCxnSpPr>
            <a:cxnSpLocks/>
          </p:cNvCxnSpPr>
          <p:nvPr/>
        </p:nvCxnSpPr>
        <p:spPr>
          <a:xfrm>
            <a:off x="3242047" y="3268467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FE12AA4A-13B3-42DC-A1FF-F2F3C9537231}"/>
              </a:ext>
            </a:extLst>
          </p:cNvPr>
          <p:cNvCxnSpPr>
            <a:cxnSpLocks/>
          </p:cNvCxnSpPr>
          <p:nvPr/>
        </p:nvCxnSpPr>
        <p:spPr>
          <a:xfrm>
            <a:off x="3227290" y="3861048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1DAF7BE8-53C5-4506-9C9E-1FB6400F328B}"/>
              </a:ext>
            </a:extLst>
          </p:cNvPr>
          <p:cNvCxnSpPr>
            <a:cxnSpLocks/>
          </p:cNvCxnSpPr>
          <p:nvPr/>
        </p:nvCxnSpPr>
        <p:spPr>
          <a:xfrm>
            <a:off x="3227290" y="2420888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8383ED53-F128-468F-A628-6499CEAC5CC8}"/>
              </a:ext>
            </a:extLst>
          </p:cNvPr>
          <p:cNvCxnSpPr>
            <a:cxnSpLocks/>
          </p:cNvCxnSpPr>
          <p:nvPr/>
        </p:nvCxnSpPr>
        <p:spPr>
          <a:xfrm>
            <a:off x="3204321" y="1556792"/>
            <a:ext cx="465108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: усеченные противолежащие углы 40">
            <a:extLst>
              <a:ext uri="{FF2B5EF4-FFF2-40B4-BE49-F238E27FC236}">
                <a16:creationId xmlns:a16="http://schemas.microsoft.com/office/drawing/2014/main" id="{A108DDCB-EEAF-45B1-9DF5-ABFF20D3924A}"/>
              </a:ext>
            </a:extLst>
          </p:cNvPr>
          <p:cNvSpPr/>
          <p:nvPr/>
        </p:nvSpPr>
        <p:spPr>
          <a:xfrm>
            <a:off x="0" y="55234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987A427B-B7AD-4476-9083-BAC522A649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0505" y="-69217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625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05CB6A-1D42-4468-8A6A-83A90792147F}"/>
              </a:ext>
            </a:extLst>
          </p:cNvPr>
          <p:cNvSpPr txBox="1"/>
          <p:nvPr/>
        </p:nvSpPr>
        <p:spPr>
          <a:xfrm>
            <a:off x="-252536" y="1772816"/>
            <a:ext cx="939653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7820" indent="450215" algn="just"/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профилактикой правонарушений несовершеннолетних понимается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целенаправленная социально-педагогическая деятельность семьи и образовательных заведений, государственных и общественных учреждений и организаций, направленные на предупредительное устранение риска возникновения отклоняющегося поведения обучающихся посредством формирования у них правовых знаний, социально полезных навыков и интересов.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Прямоугольник: усеченные противолежащие углы 1">
            <a:extLst>
              <a:ext uri="{FF2B5EF4-FFF2-40B4-BE49-F238E27FC236}">
                <a16:creationId xmlns:a16="http://schemas.microsoft.com/office/drawing/2014/main" id="{2CB4FD6D-C280-498B-8A8C-D34C0DBCA83B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CB8B678-27C9-4CBB-82C7-5C70D6F13E0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13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443713-B7DB-4BF6-9F55-F35A3CE77D99}"/>
              </a:ext>
            </a:extLst>
          </p:cNvPr>
          <p:cNvSpPr txBox="1"/>
          <p:nvPr/>
        </p:nvSpPr>
        <p:spPr>
          <a:xfrm>
            <a:off x="3574207" y="70110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этап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45FA391-4BED-48C9-AC30-6AAF5386C743}"/>
              </a:ext>
            </a:extLst>
          </p:cNvPr>
          <p:cNvSpPr/>
          <p:nvPr/>
        </p:nvSpPr>
        <p:spPr>
          <a:xfrm>
            <a:off x="682770" y="1224323"/>
            <a:ext cx="777842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о совершении антиобщественного действия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6790D63-C485-4293-B1C1-6649F5AC5655}"/>
              </a:ext>
            </a:extLst>
          </p:cNvPr>
          <p:cNvSpPr/>
          <p:nvPr/>
        </p:nvSpPr>
        <p:spPr>
          <a:xfrm>
            <a:off x="1211581" y="2164074"/>
            <a:ext cx="65540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воспитательной работе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3445923-109D-4E3E-ACC5-D952D159AA4E}"/>
              </a:ext>
            </a:extLst>
          </p:cNvPr>
          <p:cNvSpPr/>
          <p:nvPr/>
        </p:nvSpPr>
        <p:spPr>
          <a:xfrm>
            <a:off x="2026035" y="4437113"/>
            <a:ext cx="4896544" cy="5955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статуса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«группы риска»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EECCE29-B77E-4AF0-8027-C5DBF5ADEC55}"/>
              </a:ext>
            </a:extLst>
          </p:cNvPr>
          <p:cNvSpPr/>
          <p:nvPr/>
        </p:nvSpPr>
        <p:spPr>
          <a:xfrm>
            <a:off x="2040349" y="5468358"/>
            <a:ext cx="4896544" cy="5265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на внутренний учёт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37119AA2-2D06-4B67-A9C6-E3C36951A16A}"/>
              </a:ext>
            </a:extLst>
          </p:cNvPr>
          <p:cNvCxnSpPr>
            <a:cxnSpLocks/>
          </p:cNvCxnSpPr>
          <p:nvPr/>
        </p:nvCxnSpPr>
        <p:spPr>
          <a:xfrm flipV="1">
            <a:off x="4427984" y="1732026"/>
            <a:ext cx="0" cy="43204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CAD104B-DDF5-44AC-81D8-69D5E1427B16}"/>
              </a:ext>
            </a:extLst>
          </p:cNvPr>
          <p:cNvCxnSpPr>
            <a:cxnSpLocks/>
          </p:cNvCxnSpPr>
          <p:nvPr/>
        </p:nvCxnSpPr>
        <p:spPr>
          <a:xfrm flipV="1">
            <a:off x="4427984" y="2668131"/>
            <a:ext cx="0" cy="50405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27DDC09E-D0FE-45BF-87F2-78F6C9604435}"/>
              </a:ext>
            </a:extLst>
          </p:cNvPr>
          <p:cNvCxnSpPr>
            <a:cxnSpLocks/>
          </p:cNvCxnSpPr>
          <p:nvPr/>
        </p:nvCxnSpPr>
        <p:spPr>
          <a:xfrm flipV="1">
            <a:off x="4437760" y="3978674"/>
            <a:ext cx="0" cy="45843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8A562EF5-0D6B-48F9-87A4-EB253C6CAC22}"/>
              </a:ext>
            </a:extLst>
          </p:cNvPr>
          <p:cNvCxnSpPr>
            <a:cxnSpLocks/>
          </p:cNvCxnSpPr>
          <p:nvPr/>
        </p:nvCxnSpPr>
        <p:spPr>
          <a:xfrm flipV="1">
            <a:off x="4427984" y="5032664"/>
            <a:ext cx="0" cy="43569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5C3ADDC-7896-49BF-8304-595798ACE9BD}"/>
              </a:ext>
            </a:extLst>
          </p:cNvPr>
          <p:cNvSpPr txBox="1"/>
          <p:nvPr/>
        </p:nvSpPr>
        <p:spPr>
          <a:xfrm>
            <a:off x="3527884" y="6371810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трелка: вниз 51">
            <a:extLst>
              <a:ext uri="{FF2B5EF4-FFF2-40B4-BE49-F238E27FC236}">
                <a16:creationId xmlns:a16="http://schemas.microsoft.com/office/drawing/2014/main" id="{D018DD00-ED4C-4805-8DE5-CCF407368480}"/>
              </a:ext>
            </a:extLst>
          </p:cNvPr>
          <p:cNvSpPr/>
          <p:nvPr/>
        </p:nvSpPr>
        <p:spPr>
          <a:xfrm>
            <a:off x="4221452" y="6059011"/>
            <a:ext cx="432616" cy="374675"/>
          </a:xfrm>
          <a:prstGeom prst="downArrow">
            <a:avLst>
              <a:gd name="adj1" fmla="val 50000"/>
              <a:gd name="adj2" fmla="val 667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BE30B410-FA2F-4947-B772-FD18A64ED5BD}"/>
              </a:ext>
            </a:extLst>
          </p:cNvPr>
          <p:cNvSpPr/>
          <p:nvPr/>
        </p:nvSpPr>
        <p:spPr>
          <a:xfrm>
            <a:off x="682770" y="3172186"/>
            <a:ext cx="7778426" cy="8432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совещание с социально-психологической службой, службой примирения и классным руководителем</a:t>
            </a:r>
          </a:p>
        </p:txBody>
      </p:sp>
      <p:sp>
        <p:nvSpPr>
          <p:cNvPr id="20" name="Прямоугольник: усеченные противолежащие углы 19">
            <a:extLst>
              <a:ext uri="{FF2B5EF4-FFF2-40B4-BE49-F238E27FC236}">
                <a16:creationId xmlns:a16="http://schemas.microsoft.com/office/drawing/2014/main" id="{3A2A5FAB-5AE6-471E-99CB-4E6BBF862BA6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2B37DBCC-8604-44A9-B255-6552855EE4E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364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AEF53CC-6709-44E5-925F-D01D7D3CE204}"/>
              </a:ext>
            </a:extLst>
          </p:cNvPr>
          <p:cNvSpPr txBox="1"/>
          <p:nvPr/>
        </p:nvSpPr>
        <p:spPr>
          <a:xfrm>
            <a:off x="1081183" y="4996030"/>
            <a:ext cx="6538413" cy="5563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Сигнал о деструктивном поведении может поступить от любого субъекта образовательного процесса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F9A814B-9CB4-40C3-8911-F8C24420B7BC}"/>
              </a:ext>
            </a:extLst>
          </p:cNvPr>
          <p:cNvSpPr/>
          <p:nvPr/>
        </p:nvSpPr>
        <p:spPr>
          <a:xfrm>
            <a:off x="309214" y="2215022"/>
            <a:ext cx="2592424" cy="5753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6ABB104-99FC-4A98-B4FB-09C18C3A4E97}"/>
              </a:ext>
            </a:extLst>
          </p:cNvPr>
          <p:cNvSpPr/>
          <p:nvPr/>
        </p:nvSpPr>
        <p:spPr>
          <a:xfrm>
            <a:off x="3345483" y="1844824"/>
            <a:ext cx="2232248" cy="5753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Заведующие отделениями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9CDC5A1-19DF-4384-BE96-C07887016DD6}"/>
              </a:ext>
            </a:extLst>
          </p:cNvPr>
          <p:cNvSpPr/>
          <p:nvPr/>
        </p:nvSpPr>
        <p:spPr>
          <a:xfrm>
            <a:off x="5353290" y="3003986"/>
            <a:ext cx="2462424" cy="721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Преподавательский состав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F90776F-BD49-4DF5-9BA0-E81CD8F37AC1}"/>
              </a:ext>
            </a:extLst>
          </p:cNvPr>
          <p:cNvSpPr/>
          <p:nvPr/>
        </p:nvSpPr>
        <p:spPr>
          <a:xfrm>
            <a:off x="4960530" y="4008558"/>
            <a:ext cx="2800641" cy="7555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Студенческий совет,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и спортивные клубы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79FDC76-1EA4-4A6B-9819-87C038474642}"/>
              </a:ext>
            </a:extLst>
          </p:cNvPr>
          <p:cNvSpPr/>
          <p:nvPr/>
        </p:nvSpPr>
        <p:spPr>
          <a:xfrm>
            <a:off x="6131971" y="2101888"/>
            <a:ext cx="2848088" cy="586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общежития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6F22C94-3C1F-4AFF-B863-7AF86C0A2145}"/>
              </a:ext>
            </a:extLst>
          </p:cNvPr>
          <p:cNvSpPr/>
          <p:nvPr/>
        </p:nvSpPr>
        <p:spPr>
          <a:xfrm>
            <a:off x="934165" y="3037893"/>
            <a:ext cx="2848088" cy="7212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1EAA48-4252-4494-B700-629782DE56D4}"/>
              </a:ext>
            </a:extLst>
          </p:cNvPr>
          <p:cNvSpPr txBox="1"/>
          <p:nvPr/>
        </p:nvSpPr>
        <p:spPr>
          <a:xfrm>
            <a:off x="95541" y="886872"/>
            <a:ext cx="90558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в работе между субъектами системы профилактической работы по предупреждению правонарушений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0DC1C795-620D-4ECC-8211-64AD50AE6449}"/>
              </a:ext>
            </a:extLst>
          </p:cNvPr>
          <p:cNvSpPr/>
          <p:nvPr/>
        </p:nvSpPr>
        <p:spPr>
          <a:xfrm>
            <a:off x="1693027" y="3953392"/>
            <a:ext cx="2462424" cy="8238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или законные представители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078470D-E257-44AA-B5A4-6986DDA807BC}"/>
              </a:ext>
            </a:extLst>
          </p:cNvPr>
          <p:cNvSpPr/>
          <p:nvPr/>
        </p:nvSpPr>
        <p:spPr>
          <a:xfrm>
            <a:off x="1229862" y="6023528"/>
            <a:ext cx="6714943" cy="6879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о совершении антиобщественного действия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заместителя директора по воспитательной работе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547C4924-8B21-4C62-8E24-FCE778DB5A49}"/>
              </a:ext>
            </a:extLst>
          </p:cNvPr>
          <p:cNvCxnSpPr>
            <a:cxnSpLocks/>
          </p:cNvCxnSpPr>
          <p:nvPr/>
        </p:nvCxnSpPr>
        <p:spPr>
          <a:xfrm>
            <a:off x="4543320" y="2436126"/>
            <a:ext cx="0" cy="255990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FCB08A56-5DE0-4876-BC6F-9F95C103C384}"/>
              </a:ext>
            </a:extLst>
          </p:cNvPr>
          <p:cNvCxnSpPr>
            <a:cxnSpLocks/>
          </p:cNvCxnSpPr>
          <p:nvPr/>
        </p:nvCxnSpPr>
        <p:spPr>
          <a:xfrm flipH="1">
            <a:off x="4538431" y="2572360"/>
            <a:ext cx="1593540" cy="234367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7BE4933E-E144-4423-B58C-3233773FC1AB}"/>
              </a:ext>
            </a:extLst>
          </p:cNvPr>
          <p:cNvCxnSpPr>
            <a:cxnSpLocks/>
          </p:cNvCxnSpPr>
          <p:nvPr/>
        </p:nvCxnSpPr>
        <p:spPr>
          <a:xfrm flipH="1" flipV="1">
            <a:off x="2924239" y="2541675"/>
            <a:ext cx="1647763" cy="28133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C9D55DB0-480A-4F89-B04B-2B45008E7DC2}"/>
              </a:ext>
            </a:extLst>
          </p:cNvPr>
          <p:cNvCxnSpPr>
            <a:cxnSpLocks/>
          </p:cNvCxnSpPr>
          <p:nvPr/>
        </p:nvCxnSpPr>
        <p:spPr>
          <a:xfrm flipH="1">
            <a:off x="4583815" y="3398504"/>
            <a:ext cx="78551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184E998F-93BF-42F7-9D77-4986F4EA152D}"/>
              </a:ext>
            </a:extLst>
          </p:cNvPr>
          <p:cNvCxnSpPr>
            <a:cxnSpLocks/>
          </p:cNvCxnSpPr>
          <p:nvPr/>
        </p:nvCxnSpPr>
        <p:spPr>
          <a:xfrm flipH="1">
            <a:off x="3762691" y="3405882"/>
            <a:ext cx="78551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C8D4F17E-3567-4407-9AFF-686AAF62AF3E}"/>
              </a:ext>
            </a:extLst>
          </p:cNvPr>
          <p:cNvCxnSpPr>
            <a:cxnSpLocks/>
          </p:cNvCxnSpPr>
          <p:nvPr/>
        </p:nvCxnSpPr>
        <p:spPr>
          <a:xfrm flipH="1">
            <a:off x="4155451" y="4365292"/>
            <a:ext cx="785519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>
            <a:extLst>
              <a:ext uri="{FF2B5EF4-FFF2-40B4-BE49-F238E27FC236}">
                <a16:creationId xmlns:a16="http://schemas.microsoft.com/office/drawing/2014/main" id="{5E273D4D-96B0-4953-8085-7A15DA84D61E}"/>
              </a:ext>
            </a:extLst>
          </p:cNvPr>
          <p:cNvCxnSpPr>
            <a:cxnSpLocks/>
          </p:cNvCxnSpPr>
          <p:nvPr/>
        </p:nvCxnSpPr>
        <p:spPr>
          <a:xfrm flipV="1">
            <a:off x="4538431" y="5565836"/>
            <a:ext cx="0" cy="45769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: усеченные противолежащие углы 25">
            <a:extLst>
              <a:ext uri="{FF2B5EF4-FFF2-40B4-BE49-F238E27FC236}">
                <a16:creationId xmlns:a16="http://schemas.microsoft.com/office/drawing/2014/main" id="{71456FA9-4485-4397-B1B7-392539AC5DB7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48F65095-C958-4F88-8CC4-00466041AD2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615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75F295F-51F6-4AF5-A503-6C7BEBE90B4D}"/>
              </a:ext>
            </a:extLst>
          </p:cNvPr>
          <p:cNvSpPr/>
          <p:nvPr/>
        </p:nvSpPr>
        <p:spPr>
          <a:xfrm>
            <a:off x="1764152" y="829766"/>
            <a:ext cx="5472819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действия заместителя директора </a:t>
            </a:r>
          </a:p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воспитательной работе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7C5FFD-F2AB-448F-B3B7-63180EC28501}"/>
              </a:ext>
            </a:extLst>
          </p:cNvPr>
          <p:cNvSpPr/>
          <p:nvPr/>
        </p:nvSpPr>
        <p:spPr>
          <a:xfrm>
            <a:off x="611349" y="1908314"/>
            <a:ext cx="7778427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Получение информации о правонарушении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7F65B5-4CAC-42C8-872F-FAF7A0234232}"/>
              </a:ext>
            </a:extLst>
          </p:cNvPr>
          <p:cNvSpPr/>
          <p:nvPr/>
        </p:nvSpPr>
        <p:spPr>
          <a:xfrm>
            <a:off x="585188" y="2635627"/>
            <a:ext cx="7922232" cy="7104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Официальное оформление адресной служебной записки от  информатора от субъектов образовательной организации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BAF1DE6-FC9C-4F8A-BA22-9D2A1072BD95}"/>
              </a:ext>
            </a:extLst>
          </p:cNvPr>
          <p:cNvSpPr/>
          <p:nvPr/>
        </p:nvSpPr>
        <p:spPr>
          <a:xfrm>
            <a:off x="618970" y="3545310"/>
            <a:ext cx="7922232" cy="7802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Проведение оперативного совещания с социально-психологической службой, службой примирения и классным руководителем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CC912BE-27F6-47D1-BE55-684F67A90724}"/>
              </a:ext>
            </a:extLst>
          </p:cNvPr>
          <p:cNvSpPr/>
          <p:nvPr/>
        </p:nvSpPr>
        <p:spPr>
          <a:xfrm>
            <a:off x="618970" y="4548769"/>
            <a:ext cx="7922232" cy="6501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Анализ фактов правонарушения и определение степени тяжести правонарушения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DBCED6A-6566-40EC-A048-4FC04B992F1A}"/>
              </a:ext>
            </a:extLst>
          </p:cNvPr>
          <p:cNvSpPr/>
          <p:nvPr/>
        </p:nvSpPr>
        <p:spPr>
          <a:xfrm>
            <a:off x="610884" y="5458451"/>
            <a:ext cx="7922232" cy="4527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Занесение информации в Журнал учёта правонарушений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3C3F87D-95CA-4612-8B0F-21B4184C1D1E}"/>
              </a:ext>
            </a:extLst>
          </p:cNvPr>
          <p:cNvSpPr/>
          <p:nvPr/>
        </p:nvSpPr>
        <p:spPr>
          <a:xfrm>
            <a:off x="618970" y="6108594"/>
            <a:ext cx="7922232" cy="6748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Определение статуса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«группы риска» </a:t>
            </a:r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4F75E329-0E92-4124-B765-20327E1CEDAF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4500563" y="1344908"/>
            <a:ext cx="0" cy="56340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E17EAC95-190F-4184-A95C-79209DFBE4FD}"/>
              </a:ext>
            </a:extLst>
          </p:cNvPr>
          <p:cNvCxnSpPr>
            <a:cxnSpLocks/>
          </p:cNvCxnSpPr>
          <p:nvPr/>
        </p:nvCxnSpPr>
        <p:spPr>
          <a:xfrm>
            <a:off x="4500563" y="2412370"/>
            <a:ext cx="0" cy="1992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6CF11D24-A52F-4451-B4BF-9CEE68D6E01C}"/>
              </a:ext>
            </a:extLst>
          </p:cNvPr>
          <p:cNvCxnSpPr>
            <a:cxnSpLocks/>
          </p:cNvCxnSpPr>
          <p:nvPr/>
        </p:nvCxnSpPr>
        <p:spPr>
          <a:xfrm>
            <a:off x="4500563" y="3329386"/>
            <a:ext cx="0" cy="1992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0A850FF8-A5D2-48A3-B0A0-A6290201DA18}"/>
              </a:ext>
            </a:extLst>
          </p:cNvPr>
          <p:cNvCxnSpPr>
            <a:cxnSpLocks/>
          </p:cNvCxnSpPr>
          <p:nvPr/>
        </p:nvCxnSpPr>
        <p:spPr>
          <a:xfrm>
            <a:off x="4500563" y="4337276"/>
            <a:ext cx="0" cy="1992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0E52F14-A073-4773-A4CB-FCB789299B51}"/>
              </a:ext>
            </a:extLst>
          </p:cNvPr>
          <p:cNvCxnSpPr>
            <a:cxnSpLocks/>
          </p:cNvCxnSpPr>
          <p:nvPr/>
        </p:nvCxnSpPr>
        <p:spPr>
          <a:xfrm>
            <a:off x="4500562" y="5193698"/>
            <a:ext cx="0" cy="26475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271B336D-F45B-4C14-8A00-AFD86A79DE63}"/>
              </a:ext>
            </a:extLst>
          </p:cNvPr>
          <p:cNvCxnSpPr>
            <a:cxnSpLocks/>
          </p:cNvCxnSpPr>
          <p:nvPr/>
        </p:nvCxnSpPr>
        <p:spPr>
          <a:xfrm>
            <a:off x="4500562" y="5911213"/>
            <a:ext cx="0" cy="1992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: усеченные противолежащие углы 18">
            <a:extLst>
              <a:ext uri="{FF2B5EF4-FFF2-40B4-BE49-F238E27FC236}">
                <a16:creationId xmlns:a16="http://schemas.microsoft.com/office/drawing/2014/main" id="{EDD2AF06-E061-4568-A4FC-AC54A4EC750A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9CB6FCE9-B92E-4FA8-8D23-A5BEBDEFDDD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22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BBDD4BA-D66F-4D93-87F4-BB0253F1E0ED}"/>
              </a:ext>
            </a:extLst>
          </p:cNvPr>
          <p:cNvSpPr/>
          <p:nvPr/>
        </p:nvSpPr>
        <p:spPr>
          <a:xfrm>
            <a:off x="29689" y="3645024"/>
            <a:ext cx="2166047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«Группа риска»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F205708-3724-4141-B20C-C602CB10A817}"/>
              </a:ext>
            </a:extLst>
          </p:cNvPr>
          <p:cNvSpPr/>
          <p:nvPr/>
        </p:nvSpPr>
        <p:spPr>
          <a:xfrm>
            <a:off x="2644879" y="1742538"/>
            <a:ext cx="259228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Девиантное поведение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B50D825-5B10-4010-A065-E618438EC4D9}"/>
              </a:ext>
            </a:extLst>
          </p:cNvPr>
          <p:cNvSpPr/>
          <p:nvPr/>
        </p:nvSpPr>
        <p:spPr>
          <a:xfrm>
            <a:off x="5813702" y="1422596"/>
            <a:ext cx="3236786" cy="1581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нравственно-моральных норм, низкая социальная адаптация  и самореализация </a:t>
            </a:r>
          </a:p>
          <a:p>
            <a:pPr algn="ctr">
              <a:lnSpc>
                <a:spcPts val="19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(агрессия, конфликтное взаимодействие в социуме)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0E35D2F-E13B-4BD4-B156-4BD5117F5EC9}"/>
              </a:ext>
            </a:extLst>
          </p:cNvPr>
          <p:cNvSpPr/>
          <p:nvPr/>
        </p:nvSpPr>
        <p:spPr>
          <a:xfrm>
            <a:off x="2612466" y="3573016"/>
            <a:ext cx="259228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Деструктивное поведение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806C70B-5B5F-48A8-B7C2-097DC7624D2A}"/>
              </a:ext>
            </a:extLst>
          </p:cNvPr>
          <p:cNvSpPr/>
          <p:nvPr/>
        </p:nvSpPr>
        <p:spPr>
          <a:xfrm>
            <a:off x="2483768" y="5803731"/>
            <a:ext cx="259228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Аддиктивное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ECB0D31-DE94-46CF-A6F0-0ADFE612DC2C}"/>
              </a:ext>
            </a:extLst>
          </p:cNvPr>
          <p:cNvSpPr/>
          <p:nvPr/>
        </p:nvSpPr>
        <p:spPr>
          <a:xfrm>
            <a:off x="5798386" y="3435917"/>
            <a:ext cx="3252102" cy="13486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Поведение, направленное на разрушение окружающего и внутреннего мира, нарушение социализации. (преступные деяния, бродяжничество, проституция)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D9E8B808-7F01-4A81-99B6-63DA4A938F7F}"/>
              </a:ext>
            </a:extLst>
          </p:cNvPr>
          <p:cNvSpPr/>
          <p:nvPr/>
        </p:nvSpPr>
        <p:spPr>
          <a:xfrm>
            <a:off x="5798386" y="5149515"/>
            <a:ext cx="3252102" cy="158111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Разрушительная форма поведения, снижение адаптационных способностей личности (суицидальное поведение, пищевая, алкогольная, наркотическая зависимость и пр.)</a:t>
            </a:r>
          </a:p>
        </p:txBody>
      </p: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D3CE816B-D6BA-4254-8D27-E5093D6DF622}"/>
              </a:ext>
            </a:extLst>
          </p:cNvPr>
          <p:cNvCxnSpPr>
            <a:cxnSpLocks/>
          </p:cNvCxnSpPr>
          <p:nvPr/>
        </p:nvCxnSpPr>
        <p:spPr>
          <a:xfrm flipV="1">
            <a:off x="1990217" y="2462618"/>
            <a:ext cx="654662" cy="117103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61181000-9EC4-40E4-9528-25D3307D1E08}"/>
              </a:ext>
            </a:extLst>
          </p:cNvPr>
          <p:cNvCxnSpPr>
            <a:cxnSpLocks/>
          </p:cNvCxnSpPr>
          <p:nvPr/>
        </p:nvCxnSpPr>
        <p:spPr>
          <a:xfrm>
            <a:off x="1958491" y="4221088"/>
            <a:ext cx="525277" cy="158264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292A6243-F051-4959-BBEF-02DA947AB883}"/>
              </a:ext>
            </a:extLst>
          </p:cNvPr>
          <p:cNvCxnSpPr>
            <a:cxnSpLocks/>
          </p:cNvCxnSpPr>
          <p:nvPr/>
        </p:nvCxnSpPr>
        <p:spPr>
          <a:xfrm>
            <a:off x="2195736" y="3933056"/>
            <a:ext cx="3753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A2389423-665C-48C6-B7B9-03F071D92C7B}"/>
              </a:ext>
            </a:extLst>
          </p:cNvPr>
          <p:cNvCxnSpPr>
            <a:cxnSpLocks/>
          </p:cNvCxnSpPr>
          <p:nvPr/>
        </p:nvCxnSpPr>
        <p:spPr>
          <a:xfrm>
            <a:off x="5203084" y="3933056"/>
            <a:ext cx="610618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2BBBDDBE-0618-4D4E-8042-263163425E5D}"/>
              </a:ext>
            </a:extLst>
          </p:cNvPr>
          <p:cNvCxnSpPr>
            <a:cxnSpLocks/>
          </p:cNvCxnSpPr>
          <p:nvPr/>
        </p:nvCxnSpPr>
        <p:spPr>
          <a:xfrm>
            <a:off x="5220072" y="2102578"/>
            <a:ext cx="576064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2EFFB6FE-8647-445C-8568-90CAA4DF964B}"/>
              </a:ext>
            </a:extLst>
          </p:cNvPr>
          <p:cNvCxnSpPr>
            <a:cxnSpLocks/>
          </p:cNvCxnSpPr>
          <p:nvPr/>
        </p:nvCxnSpPr>
        <p:spPr>
          <a:xfrm>
            <a:off x="5076055" y="6110635"/>
            <a:ext cx="722331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58ACE7F7-0C92-4CD5-BD32-879461384D20}"/>
              </a:ext>
            </a:extLst>
          </p:cNvPr>
          <p:cNvSpPr/>
          <p:nvPr/>
        </p:nvSpPr>
        <p:spPr>
          <a:xfrm>
            <a:off x="2098445" y="774893"/>
            <a:ext cx="5227017" cy="576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видов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«группы риска»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: усеченные противолежащие углы 18">
            <a:extLst>
              <a:ext uri="{FF2B5EF4-FFF2-40B4-BE49-F238E27FC236}">
                <a16:creationId xmlns:a16="http://schemas.microsoft.com/office/drawing/2014/main" id="{FABE8A3A-A07F-4698-A9A4-C46961C4545F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C2B3B059-CE3D-4EB7-BC71-7673FCF6D09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447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26CE344-107D-4A70-9029-D8B02273A4B5}"/>
              </a:ext>
            </a:extLst>
          </p:cNvPr>
          <p:cNvSpPr/>
          <p:nvPr/>
        </p:nvSpPr>
        <p:spPr>
          <a:xfrm>
            <a:off x="245901" y="5520613"/>
            <a:ext cx="3925431" cy="7549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психолого-педагогическое сопровождение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A36B6A2-627F-4777-B4A6-CF48AC0D1931}"/>
              </a:ext>
            </a:extLst>
          </p:cNvPr>
          <p:cNvSpPr/>
          <p:nvPr/>
        </p:nvSpPr>
        <p:spPr>
          <a:xfrm>
            <a:off x="2109588" y="657808"/>
            <a:ext cx="4781949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совещание 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BFDA720-F235-4E42-82D4-9952DB44A242}"/>
              </a:ext>
            </a:extLst>
          </p:cNvPr>
          <p:cNvSpPr/>
          <p:nvPr/>
        </p:nvSpPr>
        <p:spPr>
          <a:xfrm>
            <a:off x="2407020" y="3292896"/>
            <a:ext cx="4473411" cy="5677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на внутренний учёт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5D9270C-C671-4737-AA56-32BF6EED7EDE}"/>
              </a:ext>
            </a:extLst>
          </p:cNvPr>
          <p:cNvSpPr/>
          <p:nvPr/>
        </p:nvSpPr>
        <p:spPr>
          <a:xfrm>
            <a:off x="2197561" y="1520024"/>
            <a:ext cx="4781948" cy="5962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фактов правонарушения и определения степени тяжести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C2EB575-0270-467A-B41A-A3F83CDD9BF6}"/>
              </a:ext>
            </a:extLst>
          </p:cNvPr>
          <p:cNvSpPr/>
          <p:nvPr/>
        </p:nvSpPr>
        <p:spPr>
          <a:xfrm>
            <a:off x="5566306" y="5534261"/>
            <a:ext cx="3221388" cy="8898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конфликтной ситуации на уровне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примирения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341102-5F80-4649-80E6-31F7FB9CAD89}"/>
              </a:ext>
            </a:extLst>
          </p:cNvPr>
          <p:cNvSpPr txBox="1"/>
          <p:nvPr/>
        </p:nvSpPr>
        <p:spPr>
          <a:xfrm>
            <a:off x="245902" y="2498220"/>
            <a:ext cx="3903319" cy="4308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Антиобщественное действие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A454278-B341-4B59-B98C-38C48A3D21AA}"/>
              </a:ext>
            </a:extLst>
          </p:cNvPr>
          <p:cNvSpPr txBox="1"/>
          <p:nvPr/>
        </p:nvSpPr>
        <p:spPr>
          <a:xfrm>
            <a:off x="6132560" y="2505503"/>
            <a:ext cx="2051658" cy="4308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E908776B-2D11-41F8-AEE5-7A6FA84A7648}"/>
              </a:ext>
            </a:extLst>
          </p:cNvPr>
          <p:cNvCxnSpPr>
            <a:cxnSpLocks/>
            <a:stCxn id="11" idx="2"/>
          </p:cNvCxnSpPr>
          <p:nvPr/>
        </p:nvCxnSpPr>
        <p:spPr>
          <a:xfrm>
            <a:off x="4500563" y="1119473"/>
            <a:ext cx="0" cy="36531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703BC49E-5960-4090-A31B-96685E81D55F}"/>
              </a:ext>
            </a:extLst>
          </p:cNvPr>
          <p:cNvCxnSpPr>
            <a:cxnSpLocks/>
            <a:endCxn id="45" idx="0"/>
          </p:cNvCxnSpPr>
          <p:nvPr/>
        </p:nvCxnSpPr>
        <p:spPr>
          <a:xfrm flipH="1">
            <a:off x="2109588" y="3860650"/>
            <a:ext cx="512310" cy="32186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C579C06F-2102-41D9-8D10-33ABF1649AAD}"/>
              </a:ext>
            </a:extLst>
          </p:cNvPr>
          <p:cNvCxnSpPr>
            <a:cxnSpLocks/>
          </p:cNvCxnSpPr>
          <p:nvPr/>
        </p:nvCxnSpPr>
        <p:spPr>
          <a:xfrm flipH="1">
            <a:off x="2621898" y="2132856"/>
            <a:ext cx="725967" cy="3653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3ADFE4CA-11DA-42BD-886A-DA1789C2B1ED}"/>
              </a:ext>
            </a:extLst>
          </p:cNvPr>
          <p:cNvCxnSpPr>
            <a:cxnSpLocks/>
          </p:cNvCxnSpPr>
          <p:nvPr/>
        </p:nvCxnSpPr>
        <p:spPr>
          <a:xfrm>
            <a:off x="6979509" y="2132856"/>
            <a:ext cx="328795" cy="36536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DED9DD10-BCC3-4008-98B4-DCA600764BF9}"/>
              </a:ext>
            </a:extLst>
          </p:cNvPr>
          <p:cNvCxnSpPr>
            <a:cxnSpLocks/>
          </p:cNvCxnSpPr>
          <p:nvPr/>
        </p:nvCxnSpPr>
        <p:spPr>
          <a:xfrm>
            <a:off x="6880431" y="3860650"/>
            <a:ext cx="715905" cy="36378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8138CBCB-6CDA-4CE4-8951-17CDAB7243EC}"/>
              </a:ext>
            </a:extLst>
          </p:cNvPr>
          <p:cNvSpPr/>
          <p:nvPr/>
        </p:nvSpPr>
        <p:spPr>
          <a:xfrm>
            <a:off x="5566306" y="4246212"/>
            <a:ext cx="3116066" cy="62751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примирения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C2C6A07B-FAF1-4975-9E1D-50F9632406D7}"/>
              </a:ext>
            </a:extLst>
          </p:cNvPr>
          <p:cNvSpPr/>
          <p:nvPr/>
        </p:nvSpPr>
        <p:spPr>
          <a:xfrm>
            <a:off x="82673" y="4182515"/>
            <a:ext cx="4053830" cy="75490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E8159FA2-4B77-4F48-9A8E-623A66CC90D3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2208617" y="4937419"/>
            <a:ext cx="0" cy="58319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id="{B3D32FB7-5351-4E7F-99B3-5B6FD076459D}"/>
              </a:ext>
            </a:extLst>
          </p:cNvPr>
          <p:cNvCxnSpPr>
            <a:cxnSpLocks/>
          </p:cNvCxnSpPr>
          <p:nvPr/>
        </p:nvCxnSpPr>
        <p:spPr>
          <a:xfrm>
            <a:off x="7287404" y="4873722"/>
            <a:ext cx="0" cy="64689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>
            <a:extLst>
              <a:ext uri="{FF2B5EF4-FFF2-40B4-BE49-F238E27FC236}">
                <a16:creationId xmlns:a16="http://schemas.microsoft.com/office/drawing/2014/main" id="{879D46CC-58F6-4B3A-8B95-DD0C081A83D4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6880431" y="2936390"/>
            <a:ext cx="277958" cy="34859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>
            <a:extLst>
              <a:ext uri="{FF2B5EF4-FFF2-40B4-BE49-F238E27FC236}">
                <a16:creationId xmlns:a16="http://schemas.microsoft.com/office/drawing/2014/main" id="{C6FCDEA8-CDE3-4700-9000-5626AD5FD654}"/>
              </a:ext>
            </a:extLst>
          </p:cNvPr>
          <p:cNvCxnSpPr>
            <a:cxnSpLocks/>
          </p:cNvCxnSpPr>
          <p:nvPr/>
        </p:nvCxnSpPr>
        <p:spPr>
          <a:xfrm>
            <a:off x="2715863" y="2966576"/>
            <a:ext cx="271961" cy="31840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: усеченные противолежащие углы 35">
            <a:extLst>
              <a:ext uri="{FF2B5EF4-FFF2-40B4-BE49-F238E27FC236}">
                <a16:creationId xmlns:a16="http://schemas.microsoft.com/office/drawing/2014/main" id="{72FE48E6-4E68-4FEC-B1A3-E46BD006C14C}"/>
              </a:ext>
            </a:extLst>
          </p:cNvPr>
          <p:cNvSpPr/>
          <p:nvPr/>
        </p:nvSpPr>
        <p:spPr>
          <a:xfrm>
            <a:off x="-2186" y="85795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Рисунок 36">
            <a:extLst>
              <a:ext uri="{FF2B5EF4-FFF2-40B4-BE49-F238E27FC236}">
                <a16:creationId xmlns:a16="http://schemas.microsoft.com/office/drawing/2014/main" id="{159F390E-CE07-4707-A834-DDD3CFBBC7D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33235" y="-5485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853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F5AE4D-EF77-4574-9EEF-B57371551C2B}"/>
              </a:ext>
            </a:extLst>
          </p:cNvPr>
          <p:cNvSpPr txBox="1"/>
          <p:nvPr/>
        </p:nvSpPr>
        <p:spPr>
          <a:xfrm>
            <a:off x="3600463" y="865436"/>
            <a:ext cx="1800200" cy="380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29BFAF-010C-4D99-83D8-2EA42F96D2C6}"/>
              </a:ext>
            </a:extLst>
          </p:cNvPr>
          <p:cNvSpPr/>
          <p:nvPr/>
        </p:nvSpPr>
        <p:spPr>
          <a:xfrm>
            <a:off x="75189" y="1289150"/>
            <a:ext cx="8759628" cy="4662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психолого-педагогическое сопровождение студентов из «группы риска»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AB00FE3-F456-4767-9D54-2B0A8D34AD19}"/>
              </a:ext>
            </a:extLst>
          </p:cNvPr>
          <p:cNvSpPr/>
          <p:nvPr/>
        </p:nvSpPr>
        <p:spPr>
          <a:xfrm>
            <a:off x="2066390" y="2289126"/>
            <a:ext cx="4516111" cy="4884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субъекты профилактической работы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2E6A9BF-04B2-408F-A8F6-59BFA7B64624}"/>
              </a:ext>
            </a:extLst>
          </p:cNvPr>
          <p:cNvSpPr/>
          <p:nvPr/>
        </p:nvSpPr>
        <p:spPr>
          <a:xfrm>
            <a:off x="2484122" y="3376176"/>
            <a:ext cx="3597749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наблюдение 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профилактическая работа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BE8F0F7-5A87-4E13-8647-007FBEAD1A0E}"/>
              </a:ext>
            </a:extLst>
          </p:cNvPr>
          <p:cNvSpPr/>
          <p:nvPr/>
        </p:nvSpPr>
        <p:spPr>
          <a:xfrm>
            <a:off x="75189" y="3356992"/>
            <a:ext cx="1991201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Пассивное наблюдение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D91CC40-364C-48A6-9157-B703B7DF77E4}"/>
              </a:ext>
            </a:extLst>
          </p:cNvPr>
          <p:cNvSpPr/>
          <p:nvPr/>
        </p:nvSpPr>
        <p:spPr>
          <a:xfrm>
            <a:off x="6346145" y="3441246"/>
            <a:ext cx="2737039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Радикальные меры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D6D4FE23-B4D9-4DAE-8DEC-776B16038A11}"/>
              </a:ext>
            </a:extLst>
          </p:cNvPr>
          <p:cNvSpPr/>
          <p:nvPr/>
        </p:nvSpPr>
        <p:spPr>
          <a:xfrm>
            <a:off x="5541712" y="4453151"/>
            <a:ext cx="3541472" cy="5677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заседание совета профилактики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990E11C-9EA0-4571-B29C-27E3E6D33F5C}"/>
              </a:ext>
            </a:extLst>
          </p:cNvPr>
          <p:cNvSpPr/>
          <p:nvPr/>
        </p:nvSpPr>
        <p:spPr>
          <a:xfrm>
            <a:off x="5541712" y="5301208"/>
            <a:ext cx="3546626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на учет в ПДН, отчисление, взаимодействие со спец. органами</a:t>
            </a: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CBD7F4D6-07FC-4DBB-9954-A257E8A2D16B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1232988" y="2533332"/>
            <a:ext cx="833402" cy="80766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32A2EAE0-B27C-40EE-A0B5-0C36798A22D2}"/>
              </a:ext>
            </a:extLst>
          </p:cNvPr>
          <p:cNvCxnSpPr>
            <a:cxnSpLocks/>
          </p:cNvCxnSpPr>
          <p:nvPr/>
        </p:nvCxnSpPr>
        <p:spPr>
          <a:xfrm flipV="1">
            <a:off x="4499992" y="2807684"/>
            <a:ext cx="0" cy="56849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26FB1CAA-B502-4961-B0F5-63B44973CA93}"/>
              </a:ext>
            </a:extLst>
          </p:cNvPr>
          <p:cNvCxnSpPr>
            <a:cxnSpLocks/>
          </p:cNvCxnSpPr>
          <p:nvPr/>
        </p:nvCxnSpPr>
        <p:spPr>
          <a:xfrm flipV="1">
            <a:off x="4499992" y="1772397"/>
            <a:ext cx="0" cy="51672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518C0FAA-2DB6-439A-9E43-4612A246F856}"/>
              </a:ext>
            </a:extLst>
          </p:cNvPr>
          <p:cNvCxnSpPr>
            <a:cxnSpLocks/>
          </p:cNvCxnSpPr>
          <p:nvPr/>
        </p:nvCxnSpPr>
        <p:spPr>
          <a:xfrm flipV="1">
            <a:off x="7744774" y="3998227"/>
            <a:ext cx="0" cy="45492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DD923AA1-0B47-4847-AFEA-76B9262EBD5D}"/>
              </a:ext>
            </a:extLst>
          </p:cNvPr>
          <p:cNvCxnSpPr>
            <a:cxnSpLocks/>
          </p:cNvCxnSpPr>
          <p:nvPr/>
        </p:nvCxnSpPr>
        <p:spPr>
          <a:xfrm flipV="1">
            <a:off x="7744774" y="5020905"/>
            <a:ext cx="0" cy="28030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04461886-3C36-4050-AE36-A6C447B3F36B}"/>
              </a:ext>
            </a:extLst>
          </p:cNvPr>
          <p:cNvSpPr/>
          <p:nvPr/>
        </p:nvSpPr>
        <p:spPr>
          <a:xfrm>
            <a:off x="713386" y="4305922"/>
            <a:ext cx="3541472" cy="5677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запланированное заседание совета профилактики</a:t>
            </a:r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790D39D5-107A-494D-B887-9984ED911929}"/>
              </a:ext>
            </a:extLst>
          </p:cNvPr>
          <p:cNvCxnSpPr>
            <a:cxnSpLocks/>
          </p:cNvCxnSpPr>
          <p:nvPr/>
        </p:nvCxnSpPr>
        <p:spPr>
          <a:xfrm flipV="1">
            <a:off x="3256789" y="3958660"/>
            <a:ext cx="343674" cy="34405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F0F217B1-0EF2-458A-9B1D-F1679F59632A}"/>
              </a:ext>
            </a:extLst>
          </p:cNvPr>
          <p:cNvCxnSpPr>
            <a:cxnSpLocks/>
          </p:cNvCxnSpPr>
          <p:nvPr/>
        </p:nvCxnSpPr>
        <p:spPr>
          <a:xfrm flipH="1" flipV="1">
            <a:off x="1491916" y="3946358"/>
            <a:ext cx="438171" cy="35314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F00A6096-D1FA-4A60-B30A-60E6C9A75522}"/>
              </a:ext>
            </a:extLst>
          </p:cNvPr>
          <p:cNvSpPr/>
          <p:nvPr/>
        </p:nvSpPr>
        <p:spPr>
          <a:xfrm>
            <a:off x="805389" y="5106953"/>
            <a:ext cx="35414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профилактической работы с «группой риска», отчёт по результатам работы</a:t>
            </a:r>
          </a:p>
        </p:txBody>
      </p: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E4DC18B5-5CCA-4295-87A3-51BC8ECE9DBD}"/>
              </a:ext>
            </a:extLst>
          </p:cNvPr>
          <p:cNvCxnSpPr>
            <a:cxnSpLocks/>
          </p:cNvCxnSpPr>
          <p:nvPr/>
        </p:nvCxnSpPr>
        <p:spPr>
          <a:xfrm flipV="1">
            <a:off x="2484122" y="4865745"/>
            <a:ext cx="0" cy="219439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73738426-233F-4684-9095-1E100A0ED1B0}"/>
              </a:ext>
            </a:extLst>
          </p:cNvPr>
          <p:cNvSpPr/>
          <p:nvPr/>
        </p:nvSpPr>
        <p:spPr>
          <a:xfrm>
            <a:off x="3140003" y="6228999"/>
            <a:ext cx="2401709" cy="4872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снятие с внутреннего учёта</a:t>
            </a:r>
          </a:p>
        </p:txBody>
      </p:sp>
      <p:sp>
        <p:nvSpPr>
          <p:cNvPr id="74" name="Прямоугольник 73">
            <a:extLst>
              <a:ext uri="{FF2B5EF4-FFF2-40B4-BE49-F238E27FC236}">
                <a16:creationId xmlns:a16="http://schemas.microsoft.com/office/drawing/2014/main" id="{DF822552-349D-4448-AE94-C28F33218055}"/>
              </a:ext>
            </a:extLst>
          </p:cNvPr>
          <p:cNvSpPr/>
          <p:nvPr/>
        </p:nvSpPr>
        <p:spPr>
          <a:xfrm>
            <a:off x="104232" y="6130858"/>
            <a:ext cx="2517162" cy="6910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профилактической работы </a:t>
            </a:r>
          </a:p>
        </p:txBody>
      </p:sp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41710408-D5B2-4AA4-9B27-6752F6D133D6}"/>
              </a:ext>
            </a:extLst>
          </p:cNvPr>
          <p:cNvCxnSpPr>
            <a:cxnSpLocks/>
          </p:cNvCxnSpPr>
          <p:nvPr/>
        </p:nvCxnSpPr>
        <p:spPr>
          <a:xfrm flipV="1">
            <a:off x="609733" y="5925966"/>
            <a:ext cx="207306" cy="217185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>
            <a:extLst>
              <a:ext uri="{FF2B5EF4-FFF2-40B4-BE49-F238E27FC236}">
                <a16:creationId xmlns:a16="http://schemas.microsoft.com/office/drawing/2014/main" id="{4ED4FDC9-1778-4512-B2CA-E628D692DFC5}"/>
              </a:ext>
            </a:extLst>
          </p:cNvPr>
          <p:cNvCxnSpPr>
            <a:cxnSpLocks/>
          </p:cNvCxnSpPr>
          <p:nvPr/>
        </p:nvCxnSpPr>
        <p:spPr>
          <a:xfrm flipH="1" flipV="1">
            <a:off x="4274593" y="5888516"/>
            <a:ext cx="225970" cy="340483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D89CBC23-3F60-4818-A170-F5D4F90DFE26}"/>
              </a:ext>
            </a:extLst>
          </p:cNvPr>
          <p:cNvCxnSpPr>
            <a:cxnSpLocks/>
            <a:stCxn id="13" idx="0"/>
            <a:endCxn id="7" idx="3"/>
          </p:cNvCxnSpPr>
          <p:nvPr/>
        </p:nvCxnSpPr>
        <p:spPr>
          <a:xfrm flipH="1" flipV="1">
            <a:off x="6582501" y="2533332"/>
            <a:ext cx="1132164" cy="90791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: усеченные противолежащие углы 40">
            <a:extLst>
              <a:ext uri="{FF2B5EF4-FFF2-40B4-BE49-F238E27FC236}">
                <a16:creationId xmlns:a16="http://schemas.microsoft.com/office/drawing/2014/main" id="{9556D48C-F2A3-4F2E-828C-C3053EF8F0CB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2" name="Рисунок 41">
            <a:extLst>
              <a:ext uri="{FF2B5EF4-FFF2-40B4-BE49-F238E27FC236}">
                <a16:creationId xmlns:a16="http://schemas.microsoft.com/office/drawing/2014/main" id="{69C7CA49-0918-4947-A021-CE4D8A3FDB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886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4CAC609-6469-4232-B2BE-F887C61F5019}"/>
              </a:ext>
            </a:extLst>
          </p:cNvPr>
          <p:cNvSpPr/>
          <p:nvPr/>
        </p:nvSpPr>
        <p:spPr>
          <a:xfrm>
            <a:off x="539556" y="2174458"/>
            <a:ext cx="3017945" cy="8524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Девиантное поведение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826101-E9F9-4578-83C0-CDCDCACE59DC}"/>
              </a:ext>
            </a:extLst>
          </p:cNvPr>
          <p:cNvSpPr/>
          <p:nvPr/>
        </p:nvSpPr>
        <p:spPr>
          <a:xfrm>
            <a:off x="539556" y="3933056"/>
            <a:ext cx="3017945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Деструктивное поведение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77CF111-911E-4E63-B334-60FC5EC94720}"/>
              </a:ext>
            </a:extLst>
          </p:cNvPr>
          <p:cNvSpPr/>
          <p:nvPr/>
        </p:nvSpPr>
        <p:spPr>
          <a:xfrm>
            <a:off x="539556" y="5559313"/>
            <a:ext cx="3017945" cy="7986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Аддиктивное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C5F4056-3B2B-40E7-B95D-0058D9B69608}"/>
              </a:ext>
            </a:extLst>
          </p:cNvPr>
          <p:cNvSpPr/>
          <p:nvPr/>
        </p:nvSpPr>
        <p:spPr>
          <a:xfrm>
            <a:off x="5427530" y="2011600"/>
            <a:ext cx="3398369" cy="1106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Пассивное наблюдение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AD2DB13-201E-425B-9E49-96DCF0C0273B}"/>
              </a:ext>
            </a:extLst>
          </p:cNvPr>
          <p:cNvSpPr/>
          <p:nvPr/>
        </p:nvSpPr>
        <p:spPr>
          <a:xfrm>
            <a:off x="5444878" y="3879298"/>
            <a:ext cx="3398369" cy="917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наблюдение и профилактическая работа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D5FBC95-6C76-46FF-AF34-87870182F48F}"/>
              </a:ext>
            </a:extLst>
          </p:cNvPr>
          <p:cNvSpPr/>
          <p:nvPr/>
        </p:nvSpPr>
        <p:spPr>
          <a:xfrm>
            <a:off x="5436096" y="5361550"/>
            <a:ext cx="3398369" cy="11637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Радикальные меры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282A64C0-A771-4B92-9937-B5A72FB6D466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3557501" y="5919355"/>
            <a:ext cx="1878595" cy="24092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3DBDBE4A-8B82-458A-88EC-B320DDBA55C6}"/>
              </a:ext>
            </a:extLst>
          </p:cNvPr>
          <p:cNvCxnSpPr>
            <a:cxnSpLocks/>
          </p:cNvCxnSpPr>
          <p:nvPr/>
        </p:nvCxnSpPr>
        <p:spPr>
          <a:xfrm>
            <a:off x="3548935" y="4293096"/>
            <a:ext cx="1878595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3B96EE6A-3CEC-4616-A315-4D34D414E46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3557501" y="4293096"/>
            <a:ext cx="1870029" cy="126621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BD1D8522-C7BB-4EA6-81FD-0CBBCC69EFDB}"/>
              </a:ext>
            </a:extLst>
          </p:cNvPr>
          <p:cNvCxnSpPr>
            <a:cxnSpLocks/>
          </p:cNvCxnSpPr>
          <p:nvPr/>
        </p:nvCxnSpPr>
        <p:spPr>
          <a:xfrm>
            <a:off x="3566283" y="2588258"/>
            <a:ext cx="1878595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E6CF6439-18B6-4769-BD46-E1484013A04A}"/>
              </a:ext>
            </a:extLst>
          </p:cNvPr>
          <p:cNvCxnSpPr>
            <a:cxnSpLocks/>
          </p:cNvCxnSpPr>
          <p:nvPr/>
        </p:nvCxnSpPr>
        <p:spPr>
          <a:xfrm>
            <a:off x="2261357" y="3026878"/>
            <a:ext cx="0" cy="85242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88E04E50-0A3C-433A-B4CD-D1D255785DBB}"/>
              </a:ext>
            </a:extLst>
          </p:cNvPr>
          <p:cNvCxnSpPr>
            <a:cxnSpLocks/>
          </p:cNvCxnSpPr>
          <p:nvPr/>
        </p:nvCxnSpPr>
        <p:spPr>
          <a:xfrm>
            <a:off x="2261357" y="4653136"/>
            <a:ext cx="0" cy="85242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2CBF4E8-8BDF-474A-AA5D-E4251FF0E536}"/>
              </a:ext>
            </a:extLst>
          </p:cNvPr>
          <p:cNvSpPr txBox="1"/>
          <p:nvPr/>
        </p:nvSpPr>
        <p:spPr>
          <a:xfrm>
            <a:off x="1763688" y="26064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B3B1B5-BB18-4105-875E-59D7CE0B4985}"/>
              </a:ext>
            </a:extLst>
          </p:cNvPr>
          <p:cNvSpPr txBox="1"/>
          <p:nvPr/>
        </p:nvSpPr>
        <p:spPr>
          <a:xfrm>
            <a:off x="-1452" y="1043214"/>
            <a:ext cx="9144000" cy="692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мер психолого-</a:t>
            </a:r>
          </a:p>
          <a:p>
            <a:pPr algn="ctr">
              <a:lnSpc>
                <a:spcPts val="2300"/>
              </a:lnSpc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воздействия</a:t>
            </a:r>
          </a:p>
        </p:txBody>
      </p:sp>
      <p:sp>
        <p:nvSpPr>
          <p:cNvPr id="16" name="Прямоугольник: усеченные противолежащие углы 15">
            <a:extLst>
              <a:ext uri="{FF2B5EF4-FFF2-40B4-BE49-F238E27FC236}">
                <a16:creationId xmlns:a16="http://schemas.microsoft.com/office/drawing/2014/main" id="{47E78000-EEBE-4B41-A917-E58A12120BAE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F1C0343-7ADE-44C6-A023-F615E022817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7559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EA3E2E6-2C6C-4E80-B66C-69635219C525}"/>
              </a:ext>
            </a:extLst>
          </p:cNvPr>
          <p:cNvSpPr/>
          <p:nvPr/>
        </p:nvSpPr>
        <p:spPr>
          <a:xfrm>
            <a:off x="1965779" y="907940"/>
            <a:ext cx="5069568" cy="6424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Пассивное наблюдение</a:t>
            </a:r>
          </a:p>
          <a:p>
            <a:pPr algn="ctr">
              <a:lnSpc>
                <a:spcPts val="1900"/>
              </a:lnSpc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(участники и функционал)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55D7AD4-65ED-4EE9-9CD9-09BD799503B6}"/>
              </a:ext>
            </a:extLst>
          </p:cNvPr>
          <p:cNvSpPr/>
          <p:nvPr/>
        </p:nvSpPr>
        <p:spPr>
          <a:xfrm>
            <a:off x="309535" y="1865104"/>
            <a:ext cx="3398369" cy="25592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-разработка плана и проведение индивидуально-профилактической работы; 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-ведение дневника индивидуальной работы со студентом из «группы риска»;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-привлечение необходимых специалистов для оказания адресной помощи;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F8B9E68-562F-46A9-AD88-CCFC0EBDCD8D}"/>
              </a:ext>
            </a:extLst>
          </p:cNvPr>
          <p:cNvSpPr/>
          <p:nvPr/>
        </p:nvSpPr>
        <p:spPr>
          <a:xfrm>
            <a:off x="309535" y="4606900"/>
            <a:ext cx="3398369" cy="9345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общежития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-наблюдение за студентом 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общего проживания;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62291B2-ECE6-44B4-9360-EDE4CADE0E67}"/>
              </a:ext>
            </a:extLst>
          </p:cNvPr>
          <p:cNvSpPr/>
          <p:nvPr/>
        </p:nvSpPr>
        <p:spPr>
          <a:xfrm>
            <a:off x="5470562" y="2122133"/>
            <a:ext cx="3398369" cy="19386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состав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-контроль за посещаемостью и успеваемостью;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-использование интегрированных форм обучения, специальных педагогических технологий;</a:t>
            </a: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7E434AF-81F5-4209-8D50-4F09CF3A708F}"/>
              </a:ext>
            </a:extLst>
          </p:cNvPr>
          <p:cNvSpPr/>
          <p:nvPr/>
        </p:nvSpPr>
        <p:spPr>
          <a:xfrm>
            <a:off x="5453329" y="4189778"/>
            <a:ext cx="3398369" cy="15099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Студенческий совет, творческие и спортивные клубы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-вовлечение в общественную, научную, спортивную, культурно-творческую деятельность;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F484FB8D-3D00-4009-878B-5ABD255498F9}"/>
              </a:ext>
            </a:extLst>
          </p:cNvPr>
          <p:cNvCxnSpPr>
            <a:cxnSpLocks/>
          </p:cNvCxnSpPr>
          <p:nvPr/>
        </p:nvCxnSpPr>
        <p:spPr>
          <a:xfrm>
            <a:off x="4500563" y="1556792"/>
            <a:ext cx="0" cy="428418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71EA0E39-5839-40A0-BC60-2DA3E64E217D}"/>
              </a:ext>
            </a:extLst>
          </p:cNvPr>
          <p:cNvCxnSpPr>
            <a:cxnSpLocks/>
          </p:cNvCxnSpPr>
          <p:nvPr/>
        </p:nvCxnSpPr>
        <p:spPr>
          <a:xfrm flipH="1">
            <a:off x="3725137" y="3144712"/>
            <a:ext cx="172819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9B6024A9-5EDF-4768-9205-5A6CEE969D90}"/>
              </a:ext>
            </a:extLst>
          </p:cNvPr>
          <p:cNvCxnSpPr>
            <a:cxnSpLocks/>
          </p:cNvCxnSpPr>
          <p:nvPr/>
        </p:nvCxnSpPr>
        <p:spPr>
          <a:xfrm flipH="1">
            <a:off x="3707904" y="4941168"/>
            <a:ext cx="1728192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8E72FCA-A7D5-431A-A8CE-580BAB6AD8C8}"/>
              </a:ext>
            </a:extLst>
          </p:cNvPr>
          <p:cNvSpPr/>
          <p:nvPr/>
        </p:nvSpPr>
        <p:spPr>
          <a:xfrm>
            <a:off x="425115" y="5828724"/>
            <a:ext cx="8150896" cy="9345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-составление и ведение банка данных о подростках и семьях, состоящих на различных видах профилактического учета;</a:t>
            </a:r>
          </a:p>
          <a:p>
            <a:pPr>
              <a:lnSpc>
                <a:spcPts val="1700"/>
              </a:lnSpc>
            </a:pPr>
            <a:r>
              <a:rPr lang="ru-RU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-социально-психологическое сопровождение;</a:t>
            </a:r>
          </a:p>
        </p:txBody>
      </p:sp>
      <p:sp>
        <p:nvSpPr>
          <p:cNvPr id="17" name="Прямоугольник: усеченные противолежащие углы 16">
            <a:extLst>
              <a:ext uri="{FF2B5EF4-FFF2-40B4-BE49-F238E27FC236}">
                <a16:creationId xmlns:a16="http://schemas.microsoft.com/office/drawing/2014/main" id="{4E349D66-EEC3-48DF-9134-878558129E7C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827468BC-6019-4335-B6AF-590552F6E5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33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C65CE55F-D1E7-4CB5-8434-04974D461892}"/>
              </a:ext>
            </a:extLst>
          </p:cNvPr>
          <p:cNvSpPr/>
          <p:nvPr/>
        </p:nvSpPr>
        <p:spPr>
          <a:xfrm>
            <a:off x="323528" y="631476"/>
            <a:ext cx="7884395" cy="5497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наблюдение и профилактическая работа</a:t>
            </a:r>
          </a:p>
          <a:p>
            <a:pPr algn="ctr">
              <a:lnSpc>
                <a:spcPts val="1900"/>
              </a:lnSpc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(участники и функционал)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292E78C-01CF-42B1-9C68-AC8D5ED40FE0}"/>
              </a:ext>
            </a:extLst>
          </p:cNvPr>
          <p:cNvSpPr/>
          <p:nvPr/>
        </p:nvSpPr>
        <p:spPr>
          <a:xfrm>
            <a:off x="157206" y="1934022"/>
            <a:ext cx="2595476" cy="6590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A608F75-ACCE-45CB-8E42-5D10300CBFCC}"/>
              </a:ext>
            </a:extLst>
          </p:cNvPr>
          <p:cNvSpPr/>
          <p:nvPr/>
        </p:nvSpPr>
        <p:spPr>
          <a:xfrm>
            <a:off x="146974" y="4627375"/>
            <a:ext cx="2595476" cy="491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57A4A2F-38FA-4788-A5E4-04D16A72864C}"/>
              </a:ext>
            </a:extLst>
          </p:cNvPr>
          <p:cNvSpPr/>
          <p:nvPr/>
        </p:nvSpPr>
        <p:spPr>
          <a:xfrm>
            <a:off x="128028" y="3445043"/>
            <a:ext cx="2595476" cy="4919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педагог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306127E-7FA5-4DCB-8A0A-0B86658362D1}"/>
              </a:ext>
            </a:extLst>
          </p:cNvPr>
          <p:cNvSpPr/>
          <p:nvPr/>
        </p:nvSpPr>
        <p:spPr>
          <a:xfrm>
            <a:off x="3364578" y="4496326"/>
            <a:ext cx="5724124" cy="767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психолого-педагогических особенностей личности подростка, его микросреды;</a:t>
            </a:r>
          </a:p>
          <a:p>
            <a:pPr marL="342900" indent="-34290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диагностирование;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1CC15F9C-AB70-4CB6-A9E3-E60C62525E9B}"/>
              </a:ext>
            </a:extLst>
          </p:cNvPr>
          <p:cNvSpPr/>
          <p:nvPr/>
        </p:nvSpPr>
        <p:spPr>
          <a:xfrm>
            <a:off x="3364577" y="3085002"/>
            <a:ext cx="5724125" cy="13150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17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и ведение банка данных о подростках, состоящих на различных видах профилактического учета;</a:t>
            </a:r>
          </a:p>
          <a:p>
            <a:pPr marL="342900" indent="-342900">
              <a:lnSpc>
                <a:spcPts val="17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составление индивидуальной карты сопровождения подростка по оказанию социально-психологической помощи и поддержки;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803B4DF-F6EF-4245-A5EB-950474239328}"/>
              </a:ext>
            </a:extLst>
          </p:cNvPr>
          <p:cNvSpPr/>
          <p:nvPr/>
        </p:nvSpPr>
        <p:spPr>
          <a:xfrm>
            <a:off x="3364576" y="1243870"/>
            <a:ext cx="5724126" cy="1746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19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плана и проведение индивидуально-профилактической работы; </a:t>
            </a:r>
          </a:p>
          <a:p>
            <a:pPr marL="342900" indent="-342900">
              <a:lnSpc>
                <a:spcPts val="19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восстановления и формирования ведущих положительных качеств и самосовершенствования; </a:t>
            </a:r>
          </a:p>
          <a:p>
            <a:pPr marL="342900" indent="-342900">
              <a:lnSpc>
                <a:spcPts val="19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дневника индивидуальной работы со студентом из «группы риска»;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95DE3994-61C4-4B26-BB16-4E315567DCAF}"/>
              </a:ext>
            </a:extLst>
          </p:cNvPr>
          <p:cNvSpPr/>
          <p:nvPr/>
        </p:nvSpPr>
        <p:spPr>
          <a:xfrm>
            <a:off x="146974" y="5343285"/>
            <a:ext cx="2595476" cy="49196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Педагог-организатор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DA3618C-0F3A-4C46-BACE-9A7C059783A9}"/>
              </a:ext>
            </a:extLst>
          </p:cNvPr>
          <p:cNvSpPr/>
          <p:nvPr/>
        </p:nvSpPr>
        <p:spPr>
          <a:xfrm>
            <a:off x="3364578" y="5373216"/>
            <a:ext cx="5724124" cy="5162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в культурно-творческую, общественную и спортивную деятельность;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3ED1E82-1EBB-4E2A-B132-913941BEF542}"/>
              </a:ext>
            </a:extLst>
          </p:cNvPr>
          <p:cNvSpPr/>
          <p:nvPr/>
        </p:nvSpPr>
        <p:spPr>
          <a:xfrm>
            <a:off x="152781" y="5919189"/>
            <a:ext cx="2589669" cy="9113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Учителя-предметники и заведующие отделениями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1EDE54B7-5C2E-49D5-87BA-969F581BF47B}"/>
              </a:ext>
            </a:extLst>
          </p:cNvPr>
          <p:cNvSpPr/>
          <p:nvPr/>
        </p:nvSpPr>
        <p:spPr>
          <a:xfrm>
            <a:off x="3383887" y="5998973"/>
            <a:ext cx="5724124" cy="7944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приемов, форм и методов индивидуальной работы на уроке;</a:t>
            </a:r>
          </a:p>
          <a:p>
            <a:pPr marL="342900" indent="-34290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отношения к учению;</a:t>
            </a:r>
          </a:p>
          <a:p>
            <a:pPr marL="342900" indent="-342900">
              <a:lnSpc>
                <a:spcPts val="1500"/>
              </a:lnSpc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посещаемостью и успеваемостью;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A3691F42-804E-40FC-BD50-1AF67C634163}"/>
              </a:ext>
            </a:extLst>
          </p:cNvPr>
          <p:cNvCxnSpPr>
            <a:cxnSpLocks/>
          </p:cNvCxnSpPr>
          <p:nvPr/>
        </p:nvCxnSpPr>
        <p:spPr>
          <a:xfrm flipH="1">
            <a:off x="2752682" y="2364085"/>
            <a:ext cx="6221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1286EAE1-6972-48FF-9241-D4EE8C1F0444}"/>
              </a:ext>
            </a:extLst>
          </p:cNvPr>
          <p:cNvCxnSpPr>
            <a:cxnSpLocks/>
          </p:cNvCxnSpPr>
          <p:nvPr/>
        </p:nvCxnSpPr>
        <p:spPr>
          <a:xfrm flipH="1">
            <a:off x="2723504" y="3727988"/>
            <a:ext cx="6221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924C309A-5A69-4821-B4F4-49B3E84B553A}"/>
              </a:ext>
            </a:extLst>
          </p:cNvPr>
          <p:cNvCxnSpPr>
            <a:cxnSpLocks/>
          </p:cNvCxnSpPr>
          <p:nvPr/>
        </p:nvCxnSpPr>
        <p:spPr>
          <a:xfrm flipH="1">
            <a:off x="2761759" y="4892592"/>
            <a:ext cx="6221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3AD47D7A-9841-43F2-B916-374DD1F31EB0}"/>
              </a:ext>
            </a:extLst>
          </p:cNvPr>
          <p:cNvCxnSpPr>
            <a:cxnSpLocks/>
          </p:cNvCxnSpPr>
          <p:nvPr/>
        </p:nvCxnSpPr>
        <p:spPr>
          <a:xfrm flipH="1">
            <a:off x="2761759" y="5653972"/>
            <a:ext cx="6221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FA72BA3A-44D6-4805-9F61-E8B54D42B6F1}"/>
              </a:ext>
            </a:extLst>
          </p:cNvPr>
          <p:cNvCxnSpPr>
            <a:cxnSpLocks/>
          </p:cNvCxnSpPr>
          <p:nvPr/>
        </p:nvCxnSpPr>
        <p:spPr>
          <a:xfrm flipH="1">
            <a:off x="2761759" y="6381328"/>
            <a:ext cx="6221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: усеченные противолежащие углы 22">
            <a:extLst>
              <a:ext uri="{FF2B5EF4-FFF2-40B4-BE49-F238E27FC236}">
                <a16:creationId xmlns:a16="http://schemas.microsoft.com/office/drawing/2014/main" id="{2D653ACD-45A1-4770-8D4A-2010CBB1B3E2}"/>
              </a:ext>
            </a:extLst>
          </p:cNvPr>
          <p:cNvSpPr/>
          <p:nvPr/>
        </p:nvSpPr>
        <p:spPr>
          <a:xfrm>
            <a:off x="18800" y="117332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7F040269-AB45-4062-960D-1E698879F32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619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5E5383-8CC7-46D1-B685-220822607E54}"/>
              </a:ext>
            </a:extLst>
          </p:cNvPr>
          <p:cNvSpPr txBox="1"/>
          <p:nvPr/>
        </p:nvSpPr>
        <p:spPr>
          <a:xfrm>
            <a:off x="-119245" y="710462"/>
            <a:ext cx="85685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88035" indent="450215" algn="ctr"/>
            <a:r>
              <a:rPr lang="ru-RU" sz="2200" b="1" kern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Алгоритм действий классного руководителя по факту совершения подростком правонарушения: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2F76C6B-F4A6-417F-8A20-525CB7A3776E}"/>
              </a:ext>
            </a:extLst>
          </p:cNvPr>
          <p:cNvSpPr/>
          <p:nvPr/>
        </p:nvSpPr>
        <p:spPr>
          <a:xfrm>
            <a:off x="89756" y="1569677"/>
            <a:ext cx="8964488" cy="49685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Поступление информации от субъектов системы профилактики о совершении подростком</a:t>
            </a:r>
            <a:r>
              <a:rPr lang="ru-RU" sz="1800" spc="-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правонарушении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02870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Информирование всех лиц, заинтересованных в профилактической работе, по данному факту (заместитель директора по ВР, соц. педагога, педагога-психолога и</a:t>
            </a:r>
            <a:r>
              <a:rPr lang="ru-RU" sz="1800" spc="-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96647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Сбор информации, характеризующей подростка, его окружение,</a:t>
            </a:r>
            <a:r>
              <a:rPr lang="ru-RU" sz="1800" spc="-5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семью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01346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Подготовка необходимых документов для постановки подростка на внутренний учёт: характеристика, личная дело студента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08966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Ведение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дневника индивидуальной работы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 студентом из «группы риска».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08966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плана индивидуальной работы с подростком с привлечением всех специалистов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96647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индивидуальной профилактической работы с</a:t>
            </a:r>
            <a:r>
              <a:rPr lang="ru-RU" sz="1800" spc="-7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подростком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(корректировка) плана работы со студенческой группой по профилактике правонарушений с привлечением всех субъектов</a:t>
            </a:r>
            <a:r>
              <a:rPr lang="ru-RU" sz="1800" spc="-1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системы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профилактики правонарушений несовершеннолетних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96647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индивидуальной профилактической работы с</a:t>
            </a:r>
            <a:r>
              <a:rPr lang="ru-RU" sz="1800" spc="-7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подростком.</a:t>
            </a:r>
          </a:p>
          <a:p>
            <a:pPr marL="342900" lvl="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96647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социальной адаптации обучающегося, информирование Совета профилактики правонарушений, администрации ОО по результатам профилактической</a:t>
            </a:r>
            <a:r>
              <a:rPr lang="ru-RU" sz="1800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работы.</a:t>
            </a:r>
          </a:p>
          <a:p>
            <a:pPr marL="342900" indent="-342900" algn="just">
              <a:lnSpc>
                <a:spcPts val="19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96647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существление индивидуальной работы с подростком и информирование</a:t>
            </a:r>
            <a:r>
              <a:rPr lang="ru-RU" sz="1800" spc="-6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по итогам ежедневного оперативного контроля</a:t>
            </a: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9A93926A-923C-4F05-919B-37B69C1B3E86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0FC9182-AFBE-46F5-8A1B-1A95A36B053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50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DF14049-F65F-4B11-BD7B-F39E6E1884BE}"/>
              </a:ext>
            </a:extLst>
          </p:cNvPr>
          <p:cNvSpPr/>
          <p:nvPr/>
        </p:nvSpPr>
        <p:spPr>
          <a:xfrm>
            <a:off x="3392807" y="827142"/>
            <a:ext cx="3223623" cy="47762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23C3349-3BE3-4118-A31E-2A764BC6EC51}"/>
              </a:ext>
            </a:extLst>
          </p:cNvPr>
          <p:cNvSpPr/>
          <p:nvPr/>
        </p:nvSpPr>
        <p:spPr>
          <a:xfrm>
            <a:off x="971600" y="1880828"/>
            <a:ext cx="7272808" cy="100811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SzPts val="1400"/>
              <a:tabLst>
                <a:tab pos="18034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Предупреждение безнадзорности, беспризорности, правонарушений и антиобщественных действий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обучающихся в ПОО, выявление и устранение причин и условий, способствующих этому.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ED7B23D-AA34-41B3-85DD-63CCAFB9D368}"/>
              </a:ext>
            </a:extLst>
          </p:cNvPr>
          <p:cNvSpPr/>
          <p:nvPr/>
        </p:nvSpPr>
        <p:spPr>
          <a:xfrm>
            <a:off x="958470" y="3371745"/>
            <a:ext cx="7272808" cy="864096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buSzPts val="1400"/>
              <a:tabLst>
                <a:tab pos="180340" algn="l"/>
                <a:tab pos="96647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защиты прав и законных интересов</a:t>
            </a:r>
            <a:r>
              <a:rPr lang="ru-RU" sz="1800" spc="-6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несовершеннолетних.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ACD9E58-2898-4F2A-BA66-445B0801EA45}"/>
              </a:ext>
            </a:extLst>
          </p:cNvPr>
          <p:cNvSpPr/>
          <p:nvPr/>
        </p:nvSpPr>
        <p:spPr>
          <a:xfrm>
            <a:off x="971600" y="4707142"/>
            <a:ext cx="7272808" cy="64807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SzPts val="1400"/>
              <a:tabLst>
                <a:tab pos="180340" algn="l"/>
                <a:tab pos="96647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Социально-педагогическая реабилитация обучающихся в ПОО, находящихся в социально-опасном</a:t>
            </a:r>
            <a:r>
              <a:rPr lang="ru-RU" sz="1800" spc="-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положении.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CE3AFF3-6649-44A5-A374-B8FD71667B08}"/>
              </a:ext>
            </a:extLst>
          </p:cNvPr>
          <p:cNvSpPr/>
          <p:nvPr/>
        </p:nvSpPr>
        <p:spPr>
          <a:xfrm>
            <a:off x="971600" y="6021288"/>
            <a:ext cx="7272808" cy="648072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SzPts val="1400"/>
              <a:tabLst>
                <a:tab pos="180340" algn="l"/>
                <a:tab pos="966470" algn="l"/>
              </a:tabLs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и пресечение случаев вовлечения обучающихся в совершение преступлений и антиобщественных</a:t>
            </a:r>
            <a:r>
              <a:rPr lang="ru-RU" sz="1800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действий.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D1349797-D9E4-4062-AD43-A9FE898325FC}"/>
              </a:ext>
            </a:extLst>
          </p:cNvPr>
          <p:cNvCxnSpPr>
            <a:cxnSpLocks/>
          </p:cNvCxnSpPr>
          <p:nvPr/>
        </p:nvCxnSpPr>
        <p:spPr>
          <a:xfrm flipV="1">
            <a:off x="5004048" y="1304764"/>
            <a:ext cx="0" cy="302606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97DF1FBE-FA2B-4AA4-93A7-4BA7A82C09B2}"/>
              </a:ext>
            </a:extLst>
          </p:cNvPr>
          <p:cNvCxnSpPr>
            <a:cxnSpLocks/>
          </p:cNvCxnSpPr>
          <p:nvPr/>
        </p:nvCxnSpPr>
        <p:spPr>
          <a:xfrm flipH="1">
            <a:off x="611560" y="1607370"/>
            <a:ext cx="4392488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C4CCB43-68D0-4B44-896F-997325B7789E}"/>
              </a:ext>
            </a:extLst>
          </p:cNvPr>
          <p:cNvCxnSpPr>
            <a:cxnSpLocks/>
          </p:cNvCxnSpPr>
          <p:nvPr/>
        </p:nvCxnSpPr>
        <p:spPr>
          <a:xfrm>
            <a:off x="612794" y="1607370"/>
            <a:ext cx="0" cy="48819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8D95F075-DA72-4A9B-931A-65457D99D4F1}"/>
              </a:ext>
            </a:extLst>
          </p:cNvPr>
          <p:cNvCxnSpPr>
            <a:cxnSpLocks/>
          </p:cNvCxnSpPr>
          <p:nvPr/>
        </p:nvCxnSpPr>
        <p:spPr>
          <a:xfrm>
            <a:off x="611560" y="6489340"/>
            <a:ext cx="3235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4B8F3173-4584-4DDD-AF2D-22DAA6F377A4}"/>
              </a:ext>
            </a:extLst>
          </p:cNvPr>
          <p:cNvCxnSpPr>
            <a:cxnSpLocks/>
          </p:cNvCxnSpPr>
          <p:nvPr/>
        </p:nvCxnSpPr>
        <p:spPr>
          <a:xfrm>
            <a:off x="634942" y="5121188"/>
            <a:ext cx="3235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EEBAF7F2-4E5A-4222-852E-BC591DE5EEB6}"/>
              </a:ext>
            </a:extLst>
          </p:cNvPr>
          <p:cNvCxnSpPr>
            <a:cxnSpLocks/>
          </p:cNvCxnSpPr>
          <p:nvPr/>
        </p:nvCxnSpPr>
        <p:spPr>
          <a:xfrm>
            <a:off x="611560" y="3897052"/>
            <a:ext cx="3235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5B17A96-D91E-43CF-90F7-4FEFE5AE4E57}"/>
              </a:ext>
            </a:extLst>
          </p:cNvPr>
          <p:cNvCxnSpPr>
            <a:cxnSpLocks/>
          </p:cNvCxnSpPr>
          <p:nvPr/>
        </p:nvCxnSpPr>
        <p:spPr>
          <a:xfrm>
            <a:off x="634942" y="2384884"/>
            <a:ext cx="32352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: усеченные противолежащие углы 19">
            <a:extLst>
              <a:ext uri="{FF2B5EF4-FFF2-40B4-BE49-F238E27FC236}">
                <a16:creationId xmlns:a16="http://schemas.microsoft.com/office/drawing/2014/main" id="{37F0B48D-51FD-4674-93CA-D70E30C2E9B7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8C85EF2C-E2E6-48C4-862B-BA5B679965B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84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F782BC-CC7A-4ED3-8B48-71D71F4710D0}"/>
              </a:ext>
            </a:extLst>
          </p:cNvPr>
          <p:cNvSpPr txBox="1"/>
          <p:nvPr/>
        </p:nvSpPr>
        <p:spPr>
          <a:xfrm>
            <a:off x="-23736" y="719598"/>
            <a:ext cx="91398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88035" indent="450215" algn="ctr"/>
            <a:r>
              <a:rPr lang="ru-RU" sz="2000" b="1" kern="0" dirty="0">
                <a:solidFill>
                  <a:srgbClr val="002060"/>
                </a:solidFill>
                <a:latin typeface="Times New Roman" panose="02020603050405020304" pitchFamily="18" charset="0"/>
              </a:rPr>
              <a:t>Алгоритм действий социального педагога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8ECB4FD-18A0-4FE4-9673-13565C80AD7F}"/>
              </a:ext>
            </a:extLst>
          </p:cNvPr>
          <p:cNvSpPr/>
          <p:nvPr/>
        </p:nvSpPr>
        <p:spPr>
          <a:xfrm>
            <a:off x="107504" y="1171916"/>
            <a:ext cx="8856983" cy="31211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социально-педагогических особенностей личности подростка, его микросреды (посещение места проживания подростка, индивидуальные беседы с подростком и</a:t>
            </a:r>
            <a:r>
              <a:rPr lang="ru-RU" spc="-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родителями)</a:t>
            </a:r>
          </a:p>
          <a:p>
            <a:pPr marL="342900" lvl="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и ведение банка данных о подростках, состоящих на различных видах профилактического учета</a:t>
            </a:r>
            <a:endParaRPr lang="ru-RU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Составление индивидуальной карты сопровождения подростка по оказанию социально-психологической помощи и поддержки</a:t>
            </a: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Осуществление взаимодействия со всеми субъектами профилактики, при необходимости привлечение соответствующих служб для работы с подростком</a:t>
            </a:r>
          </a:p>
          <a:p>
            <a:pPr marL="342900" lvl="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0896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Ведение дневника индивидуальной работы со студентом из «группы риска»</a:t>
            </a: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0896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При необходимости подготовка и направление материала в КДН, личное участие в заседании – представление интересов подростка, или внесение вопроса о снятии с внутреннего учета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EC4898-A0C0-4954-A7CE-8761CBEB2B92}"/>
              </a:ext>
            </a:extLst>
          </p:cNvPr>
          <p:cNvSpPr txBox="1"/>
          <p:nvPr/>
        </p:nvSpPr>
        <p:spPr>
          <a:xfrm>
            <a:off x="-175375" y="4293096"/>
            <a:ext cx="91398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88035" indent="450215" algn="ctr"/>
            <a:r>
              <a:rPr lang="ru-RU" sz="2000" b="1" kern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Алгоритм действий </a:t>
            </a:r>
            <a:r>
              <a:rPr lang="ru-RU" sz="2000" b="1" kern="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психолога</a:t>
            </a:r>
            <a:endParaRPr lang="ru-RU" sz="2400" b="1" kern="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F06A1B2-F57A-4D4A-A5E3-34D56AAE9111}"/>
              </a:ext>
            </a:extLst>
          </p:cNvPr>
          <p:cNvSpPr/>
          <p:nvPr/>
        </p:nvSpPr>
        <p:spPr>
          <a:xfrm>
            <a:off x="143508" y="4725144"/>
            <a:ext cx="8856983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социально-педагогических особенностей личности подростка, его микросреды (посещение места проживания подростка, индивидуальные беседы с подростком и</a:t>
            </a:r>
            <a:r>
              <a:rPr lang="ru-RU" spc="-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родителями)</a:t>
            </a: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</a:rPr>
              <a:t>Составление индивидуальной карты сопровождения подростка по оказанию социально-психологической помощи и поддержки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консультирование</a:t>
            </a: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</a:t>
            </a: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психолого-педагогического заключения</a:t>
            </a:r>
          </a:p>
          <a:p>
            <a:pPr marL="342900" indent="-342900" algn="just">
              <a:lnSpc>
                <a:spcPts val="18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поведения</a:t>
            </a:r>
            <a:endParaRPr lang="ru-RU" sz="16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: усеченные противолежащие углы 5">
            <a:extLst>
              <a:ext uri="{FF2B5EF4-FFF2-40B4-BE49-F238E27FC236}">
                <a16:creationId xmlns:a16="http://schemas.microsoft.com/office/drawing/2014/main" id="{92A05147-FC1D-4844-AB9B-764EB582EBCD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C0D85F1-6C64-4E0A-B377-E82C31612C1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81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1FFA1C-9B58-4766-85A6-EE3009167FEC}"/>
              </a:ext>
            </a:extLst>
          </p:cNvPr>
          <p:cNvSpPr txBox="1"/>
          <p:nvPr/>
        </p:nvSpPr>
        <p:spPr>
          <a:xfrm>
            <a:off x="-460192" y="694995"/>
            <a:ext cx="913986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88035" indent="450215" algn="ctr"/>
            <a:r>
              <a:rPr lang="ru-RU" sz="2200" b="1" kern="0" dirty="0">
                <a:solidFill>
                  <a:srgbClr val="002060"/>
                </a:solidFill>
                <a:latin typeface="Times New Roman" panose="02020603050405020304" pitchFamily="18" charset="0"/>
              </a:rPr>
              <a:t>Педагог-организатор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6120BA-E2D7-450C-B17A-5208F74A9E2B}"/>
              </a:ext>
            </a:extLst>
          </p:cNvPr>
          <p:cNvSpPr txBox="1"/>
          <p:nvPr/>
        </p:nvSpPr>
        <p:spPr>
          <a:xfrm>
            <a:off x="116723" y="3500438"/>
            <a:ext cx="84866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88035" indent="450215" algn="ctr"/>
            <a:r>
              <a:rPr lang="ru-RU" sz="2200" b="1" kern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Учителя-предметники и заведующие отделениями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CC9E1DA-A8EB-477D-8D0B-658577CCB602}"/>
              </a:ext>
            </a:extLst>
          </p:cNvPr>
          <p:cNvSpPr/>
          <p:nvPr/>
        </p:nvSpPr>
        <p:spPr>
          <a:xfrm>
            <a:off x="158824" y="1187190"/>
            <a:ext cx="8856983" cy="23059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lnSpc>
                <a:spcPts val="20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подростка в общественную, творческую, спортивную деятельность</a:t>
            </a:r>
          </a:p>
          <a:p>
            <a:pPr marL="342900" lvl="0" indent="-342900">
              <a:lnSpc>
                <a:spcPts val="20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занятости подростков во внеурочное время</a:t>
            </a:r>
          </a:p>
          <a:p>
            <a:pPr marL="342900" lvl="0" indent="-342900">
              <a:lnSpc>
                <a:spcPts val="20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интересов и потребностей подростков</a:t>
            </a:r>
          </a:p>
          <a:p>
            <a:pPr marL="342900" indent="-342900">
              <a:lnSpc>
                <a:spcPts val="2000"/>
              </a:lnSpc>
              <a:buSzPts val="1200"/>
              <a:buFont typeface="Times New Roman" panose="02020603050405020304" pitchFamily="18" charset="0"/>
              <a:buAutoNum type="arabicPeriod"/>
              <a:tabLst>
                <a:tab pos="180340" algn="l"/>
                <a:tab pos="1178560" algn="l"/>
              </a:tabLst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постоянного мониторинга посещаемости подростками группы риска спортивных секций, творческих коллективов, факультативов, занятий в студиях,</a:t>
            </a:r>
            <a:r>
              <a:rPr lang="ru-RU" sz="2000" spc="-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клубах</a:t>
            </a:r>
            <a:endParaRPr lang="ru-RU" sz="1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CF7E8A4-3486-48F2-9D92-918887D83811}"/>
              </a:ext>
            </a:extLst>
          </p:cNvPr>
          <p:cNvSpPr/>
          <p:nvPr/>
        </p:nvSpPr>
        <p:spPr>
          <a:xfrm>
            <a:off x="143508" y="4033672"/>
            <a:ext cx="8856983" cy="26092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приемов, форм и методов индивидуальной работы на уроке;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отношения к учению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рганизация в рамках воспитательно-профилактической работы мероприятий по формированию правовой культуры, гражданской и уголовной ответственности у обучающихся (проведение акций, коллективных творческих дел, нестандартных учебных занятий и</a:t>
            </a:r>
            <a:r>
              <a:rPr lang="ru-RU" sz="2000" spc="-1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т.д.), тренингов, деловых и ролевых игр, социального проектирования, компьютерного программирования, совместной продуктивной деятельности и т.д.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посещаемостью и успеваемостью</a:t>
            </a:r>
            <a:endParaRPr lang="ru-RU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: усеченные противолежащие углы 5">
            <a:extLst>
              <a:ext uri="{FF2B5EF4-FFF2-40B4-BE49-F238E27FC236}">
                <a16:creationId xmlns:a16="http://schemas.microsoft.com/office/drawing/2014/main" id="{58972775-9C36-4B79-A2C7-EC622C652671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F3C4F0B-0C77-482D-A84A-A61213B3C37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386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BF479EC-B329-4892-8DD3-04D084B07F6E}"/>
              </a:ext>
            </a:extLst>
          </p:cNvPr>
          <p:cNvSpPr/>
          <p:nvPr/>
        </p:nvSpPr>
        <p:spPr>
          <a:xfrm>
            <a:off x="2654553" y="841354"/>
            <a:ext cx="3528392" cy="643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3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Радикальные меры</a:t>
            </a:r>
          </a:p>
          <a:p>
            <a:pPr algn="ctr">
              <a:lnSpc>
                <a:spcPts val="1900"/>
              </a:lnSpc>
            </a:pPr>
            <a:r>
              <a:rPr lang="ru-RU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(участники и функционал)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6368CC7-9EAC-417E-A074-7FCA203A23D5}"/>
              </a:ext>
            </a:extLst>
          </p:cNvPr>
          <p:cNvSpPr/>
          <p:nvPr/>
        </p:nvSpPr>
        <p:spPr>
          <a:xfrm>
            <a:off x="2272462" y="2788602"/>
            <a:ext cx="4608512" cy="3806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езамедлительное информирование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9796413-D84B-4B69-9C14-6E0DB82A7483}"/>
              </a:ext>
            </a:extLst>
          </p:cNvPr>
          <p:cNvSpPr/>
          <p:nvPr/>
        </p:nvSpPr>
        <p:spPr>
          <a:xfrm>
            <a:off x="-17276" y="3459398"/>
            <a:ext cx="4006608" cy="823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комиссии по делам несовершеннолетних и защите </a:t>
            </a:r>
          </a:p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 прав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0ED8556-303B-483F-988D-2F5E426E37BA}"/>
              </a:ext>
            </a:extLst>
          </p:cNvPr>
          <p:cNvSpPr/>
          <p:nvPr/>
        </p:nvSpPr>
        <p:spPr>
          <a:xfrm>
            <a:off x="-17275" y="4801537"/>
            <a:ext cx="400660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 опеки и попечительства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919B322-3FFB-4CA9-A468-5E8DBDC97F36}"/>
              </a:ext>
            </a:extLst>
          </p:cNvPr>
          <p:cNvSpPr/>
          <p:nvPr/>
        </p:nvSpPr>
        <p:spPr>
          <a:xfrm>
            <a:off x="1813" y="5823858"/>
            <a:ext cx="397678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 управления социальной защитой населения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BD64E23-22F3-4BAA-B7CF-1E86A9938AA6}"/>
              </a:ext>
            </a:extLst>
          </p:cNvPr>
          <p:cNvSpPr/>
          <p:nvPr/>
        </p:nvSpPr>
        <p:spPr>
          <a:xfrm>
            <a:off x="4716960" y="4192433"/>
            <a:ext cx="417646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 внутренних дел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D2F52C8-E4BE-402E-B381-1E961FAA4709}"/>
              </a:ext>
            </a:extLst>
          </p:cNvPr>
          <p:cNvSpPr/>
          <p:nvPr/>
        </p:nvSpPr>
        <p:spPr>
          <a:xfrm>
            <a:off x="4750315" y="3248410"/>
            <a:ext cx="4191563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 управления здравоохранения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A784A92-EA4B-44FF-A56C-98851D64E619}"/>
              </a:ext>
            </a:extLst>
          </p:cNvPr>
          <p:cNvSpPr/>
          <p:nvPr/>
        </p:nvSpPr>
        <p:spPr>
          <a:xfrm>
            <a:off x="4727700" y="5165848"/>
            <a:ext cx="417646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 управления образованием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5F9142C-62ED-4EA3-A1F1-BAC801103004}"/>
              </a:ext>
            </a:extLst>
          </p:cNvPr>
          <p:cNvSpPr/>
          <p:nvPr/>
        </p:nvSpPr>
        <p:spPr>
          <a:xfrm>
            <a:off x="4716960" y="6219804"/>
            <a:ext cx="417646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органа прокуратуры 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DA6A451A-5987-4DF5-BC39-7DDB4C53500B}"/>
              </a:ext>
            </a:extLst>
          </p:cNvPr>
          <p:cNvCxnSpPr>
            <a:cxnSpLocks/>
          </p:cNvCxnSpPr>
          <p:nvPr/>
        </p:nvCxnSpPr>
        <p:spPr>
          <a:xfrm flipH="1">
            <a:off x="4447219" y="3432453"/>
            <a:ext cx="280481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6BAFE08C-E18F-4213-B2D8-DCB3678A9D10}"/>
              </a:ext>
            </a:extLst>
          </p:cNvPr>
          <p:cNvCxnSpPr>
            <a:cxnSpLocks/>
          </p:cNvCxnSpPr>
          <p:nvPr/>
        </p:nvCxnSpPr>
        <p:spPr>
          <a:xfrm>
            <a:off x="4436478" y="3169259"/>
            <a:ext cx="10741" cy="33434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3576A0BD-A679-49B6-8FAD-C0DF694F90F4}"/>
              </a:ext>
            </a:extLst>
          </p:cNvPr>
          <p:cNvCxnSpPr>
            <a:cxnSpLocks/>
          </p:cNvCxnSpPr>
          <p:nvPr/>
        </p:nvCxnSpPr>
        <p:spPr>
          <a:xfrm flipH="1">
            <a:off x="3989335" y="3833135"/>
            <a:ext cx="42941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9E49D47E-1534-48EA-B1CF-79B07B91EC88}"/>
              </a:ext>
            </a:extLst>
          </p:cNvPr>
          <p:cNvCxnSpPr>
            <a:cxnSpLocks/>
          </p:cNvCxnSpPr>
          <p:nvPr/>
        </p:nvCxnSpPr>
        <p:spPr>
          <a:xfrm flipH="1">
            <a:off x="4436479" y="4478072"/>
            <a:ext cx="280481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50FBED2E-9A50-4C7D-89A0-F5B47D1143BB}"/>
              </a:ext>
            </a:extLst>
          </p:cNvPr>
          <p:cNvCxnSpPr>
            <a:cxnSpLocks/>
          </p:cNvCxnSpPr>
          <p:nvPr/>
        </p:nvCxnSpPr>
        <p:spPr>
          <a:xfrm flipH="1">
            <a:off x="4447219" y="5417876"/>
            <a:ext cx="280481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>
            <a:extLst>
              <a:ext uri="{FF2B5EF4-FFF2-40B4-BE49-F238E27FC236}">
                <a16:creationId xmlns:a16="http://schemas.microsoft.com/office/drawing/2014/main" id="{DCE1C54E-57CC-4FD4-B98E-2D6DC36A673D}"/>
              </a:ext>
            </a:extLst>
          </p:cNvPr>
          <p:cNvCxnSpPr>
            <a:cxnSpLocks/>
          </p:cNvCxnSpPr>
          <p:nvPr/>
        </p:nvCxnSpPr>
        <p:spPr>
          <a:xfrm flipH="1">
            <a:off x="4436478" y="6515715"/>
            <a:ext cx="280481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7916A2E0-D63B-451A-B9D7-4A9FEB305D09}"/>
              </a:ext>
            </a:extLst>
          </p:cNvPr>
          <p:cNvCxnSpPr>
            <a:cxnSpLocks/>
          </p:cNvCxnSpPr>
          <p:nvPr/>
        </p:nvCxnSpPr>
        <p:spPr>
          <a:xfrm flipH="1">
            <a:off x="3978593" y="5047988"/>
            <a:ext cx="45788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50C3696D-BDB5-44EA-944D-89F752D9A284}"/>
              </a:ext>
            </a:extLst>
          </p:cNvPr>
          <p:cNvCxnSpPr>
            <a:cxnSpLocks/>
          </p:cNvCxnSpPr>
          <p:nvPr/>
        </p:nvCxnSpPr>
        <p:spPr>
          <a:xfrm flipH="1">
            <a:off x="3978593" y="6083667"/>
            <a:ext cx="457885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84C3B88E-7531-4F39-A93C-299362C0373B}"/>
              </a:ext>
            </a:extLst>
          </p:cNvPr>
          <p:cNvSpPr/>
          <p:nvPr/>
        </p:nvSpPr>
        <p:spPr>
          <a:xfrm>
            <a:off x="2283203" y="1885196"/>
            <a:ext cx="4608512" cy="571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Оперативное заседание Совета по профилактике правонарушений</a:t>
            </a: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D00E0CEE-5BF6-4DA4-8130-B8EE369A50D5}"/>
              </a:ext>
            </a:extLst>
          </p:cNvPr>
          <p:cNvCxnSpPr>
            <a:cxnSpLocks/>
          </p:cNvCxnSpPr>
          <p:nvPr/>
        </p:nvCxnSpPr>
        <p:spPr>
          <a:xfrm flipV="1">
            <a:off x="4418748" y="1497508"/>
            <a:ext cx="1" cy="38727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0FDA1FA1-E96C-49AC-A0A4-60472B0B4AAA}"/>
              </a:ext>
            </a:extLst>
          </p:cNvPr>
          <p:cNvCxnSpPr>
            <a:cxnSpLocks/>
          </p:cNvCxnSpPr>
          <p:nvPr/>
        </p:nvCxnSpPr>
        <p:spPr>
          <a:xfrm flipV="1">
            <a:off x="4418750" y="2455674"/>
            <a:ext cx="1" cy="32118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: усеченные противолежащие углы 25">
            <a:extLst>
              <a:ext uri="{FF2B5EF4-FFF2-40B4-BE49-F238E27FC236}">
                <a16:creationId xmlns:a16="http://schemas.microsoft.com/office/drawing/2014/main" id="{309C567B-62D4-4BC9-BAA7-1B961DB33093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09C86133-F4DC-4BA0-8B48-7C612A10798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219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F660CF-BE5D-4F1A-9EA5-BB0D1BFAC857}"/>
              </a:ext>
            </a:extLst>
          </p:cNvPr>
          <p:cNvSpPr txBox="1"/>
          <p:nvPr/>
        </p:nvSpPr>
        <p:spPr>
          <a:xfrm>
            <a:off x="467544" y="810336"/>
            <a:ext cx="7942770" cy="76944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 и документы, отражающие работу </a:t>
            </a:r>
          </a:p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профилактики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E32551-0C69-42C0-9E3B-925146F381C1}"/>
              </a:ext>
            </a:extLst>
          </p:cNvPr>
          <p:cNvSpPr txBox="1"/>
          <p:nvPr/>
        </p:nvSpPr>
        <p:spPr>
          <a:xfrm>
            <a:off x="53750" y="1663055"/>
            <a:ext cx="903649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Совете профилактики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Протоколы заседаний, решения, отчёты, информация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паспорт образовательной организации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профилактической работы на учебный год, утвержденный приказом директора ОО</a:t>
            </a:r>
          </a:p>
          <a:p>
            <a:pPr marL="342900" indent="-342900">
              <a:buFontTx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совместной работы с субъектами профилактики – КДН, ПДН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данных: картотека индивидуальных карт подростков, состоящих на различных видах профилактического учета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Журналы фиксирования, проводимой индивидуальной работы с обучающимися и родителями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 учёта правонарушений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Оперативная информация из ПДН о постановке несовершеннолетних на учёт и ежеквартальная информация об обучающихся, совершивших преступление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информация о проведенной работе от всех субъектов профилактической работы (классный руководитель, заведующие отделениями, педагог-психолог, социальный педагог, воспитатель общежития, представители студенческого совета, педагог-организатор)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оперативного заседания Совета профилактики при радикальных мерах</a:t>
            </a:r>
            <a:endParaRPr lang="ru-RU" dirty="0"/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2909F503-73F2-4FD4-8934-3A313A8BE1D0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EF3DF3D-47DB-4692-B33C-01E1AF4458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8411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31"/>
          <p:cNvSpPr txBox="1"/>
          <p:nvPr/>
        </p:nvSpPr>
        <p:spPr>
          <a:xfrm>
            <a:off x="324099" y="709666"/>
            <a:ext cx="8352928" cy="5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Clr>
                <a:srgbClr val="1C4587"/>
              </a:buClr>
              <a:buSzPts val="2000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постановки на внутренний учёт</a:t>
            </a:r>
            <a:endParaRPr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469193"/>
            <a:ext cx="903649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SzPts val="1800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постановки на внутренний учёт несовершеннолетних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исходят из ст. 5, 6, 14 ФЗ «Об основах системы профилактики безнадзорности и правонарушений несовершеннолетних»:</a:t>
            </a:r>
          </a:p>
          <a:p>
            <a:pPr lvl="0" algn="just">
              <a:buSzPts val="1800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Непосещение или систематические пропуски занятий без уважительных причин.</a:t>
            </a:r>
          </a:p>
          <a:p>
            <a:pPr lvl="0" indent="292100" algn="just">
              <a:buSzPts val="1800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Неуспеваемость учащегося по учебным предметам.</a:t>
            </a:r>
          </a:p>
          <a:p>
            <a:pPr lvl="0" indent="292100" algn="just">
              <a:buSzPts val="1800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Социально-опасное положение:</a:t>
            </a:r>
          </a:p>
          <a:p>
            <a:pPr lvl="0" indent="292100" algn="just">
              <a:buSzPts val="1800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безнадзорность или беспризорность</a:t>
            </a:r>
          </a:p>
          <a:p>
            <a:pPr lvl="0" indent="292100" algn="just">
              <a:buSzPts val="1800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бродяжничество или попрошайничество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алкогольной и спиртосодержащей продукции, наркотических, одурманивающих средств или психотропных веществ либо других психоактивных веществ, курительных смесей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неформальных объединениях и организациях антиобщественной направленности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правонарушения до достижения возраста, с которого наступает уголовная ответственность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Систематическое нарушение внутреннего распорядка 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 противоправных  действий и неоднократные нарушения Устава учебного заведения и Правил поведения обучающегося</a:t>
            </a: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3436F4BB-F8FE-4FC9-89AD-2E9872CD4AA1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53DD081-D3CB-4372-91EE-4CAA39DEF08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0864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431"/>
          <p:cNvSpPr txBox="1"/>
          <p:nvPr/>
        </p:nvSpPr>
        <p:spPr>
          <a:xfrm>
            <a:off x="324099" y="1142413"/>
            <a:ext cx="8352928" cy="5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Clr>
                <a:srgbClr val="1C4587"/>
              </a:buClr>
              <a:buSzPts val="2000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постановки на внутренний учёт</a:t>
            </a:r>
            <a:endParaRPr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752" y="2160799"/>
            <a:ext cx="903649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92100" algn="just"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Основания для постановки на внутренний учёт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которой родители  (законные представители):</a:t>
            </a:r>
          </a:p>
          <a:p>
            <a:pPr lvl="0" indent="292100" algn="just"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исполняют обязанностей по воспитанию, обучению и (или) содержанию своих детей</a:t>
            </a:r>
          </a:p>
          <a:p>
            <a:pPr lvl="0" indent="292100" algn="just"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Злоупотребляют наркотиками и спиртными напитками; отрицательно влияют на  поведение несовершеннолетних,  вовлекают   их в противоправные действия (преступления, бродяжничество, попрошайничество, проституцию, распространение и употребление наркотиков, спиртных напитков т.д.)</a:t>
            </a:r>
          </a:p>
          <a:p>
            <a:pPr lvl="0" indent="292100" algn="just"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Допускают в отношении своих детей  жестокое обращение</a:t>
            </a:r>
          </a:p>
          <a:p>
            <a:pPr lvl="0" indent="292100" algn="just"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Имеют детей, находящихся в социально опасном положении и состоящих на учёте в образовательной организации</a:t>
            </a:r>
          </a:p>
          <a:p>
            <a:pPr lvl="0" indent="292100" algn="just"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Состоят на учёте в ПДН</a:t>
            </a: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8A4C932E-77EC-4079-BDB6-A48866D0B340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C94DB16-1494-4813-8B87-914701DC569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520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17685" y="728680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Индивидуальная работа социальной реабилитации студента 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«группы риска»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556792"/>
            <a:ext cx="9036496" cy="5498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бесед и профилактических мер, для искоренения у студента пагубных привычек и проявления аморального поведения</a:t>
            </a:r>
          </a:p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несовершеннолетнего по месту жительства. Изучение материального положения семьи несовершеннолетнего, быта и условий проживания. Выявление причин неблагоприятной   обстановки в семье.</a:t>
            </a:r>
          </a:p>
          <a:p>
            <a:pPr marL="342900" indent="-342900">
              <a:lnSpc>
                <a:spcPts val="25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трудных ситуациях, выявление причины проблем. Ходатайство,</a:t>
            </a:r>
          </a:p>
          <a:p>
            <a:pPr>
              <a:lnSpc>
                <a:spcPts val="25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и бездействии родителей, за несовершеннолетнего в необходимые инстанции</a:t>
            </a:r>
          </a:p>
          <a:p>
            <a:pPr marL="285750" indent="-285750">
              <a:lnSpc>
                <a:spcPts val="25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органами и учреждениями профилактики безнадзорности и правонарушений несовершеннолетних по вопросам предупреждения безнадзорности, беспризорности, правонарушений и антиобщественных действий несовершеннолетних</a:t>
            </a:r>
          </a:p>
          <a:p>
            <a:pPr marL="342900" indent="-342900">
              <a:lnSpc>
                <a:spcPts val="25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юридической, правовой помощи родителям или законным представителям несовершеннолетнего студента</a:t>
            </a:r>
          </a:p>
          <a:p>
            <a:pPr marL="342900" indent="-342900">
              <a:lnSpc>
                <a:spcPts val="25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Присутствие, а в случае необходимости приведение несовершеннолетнего на заседание КДН. Защита его интересов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7FCBDA58-A37E-40E1-90F2-1394E2B2F603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5B96D49-4124-404C-B48C-64DEF120F14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160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969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1C4587"/>
              </a:buClr>
              <a:buSzPts val="2000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постановки в подразделение </a:t>
            </a:r>
          </a:p>
          <a:p>
            <a:pPr lvl="0" algn="ctr">
              <a:buClr>
                <a:srgbClr val="1C4587"/>
              </a:buClr>
              <a:buSzPts val="2000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делам несовершеннолетних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467" y="1764956"/>
            <a:ext cx="9143999" cy="4811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92100" algn="just">
              <a:lnSpc>
                <a:spcPts val="2300"/>
              </a:lnSpc>
              <a:buSzPts val="1800"/>
            </a:pPr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постановки несовершеннолетних на учёт в ПДН регламентированы приказом МВД России от 15.10.2013 N 845 «Об утверждении Инструкции по организации деятельности подразделений по делам несовершеннолетних органов внутренних дел Российской Федерации». В соответствии с пунктом 49 данного приказа:</a:t>
            </a:r>
          </a:p>
          <a:p>
            <a:pPr lvl="0" indent="292100" algn="just">
              <a:lnSpc>
                <a:spcPts val="2300"/>
              </a:lnSpc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Употребляющие наркотические средства или психотропные вещества без назначения врача либо одурманивающие вещества</a:t>
            </a:r>
          </a:p>
          <a:p>
            <a:pPr lvl="0" indent="292100" algn="just">
              <a:lnSpc>
                <a:spcPts val="2300"/>
              </a:lnSpc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Употребляющие алкогольную и (или) спиртосодержащую продукцию</a:t>
            </a:r>
          </a:p>
          <a:p>
            <a:pPr marL="342900" lvl="0" indent="-342900" algn="just">
              <a:lnSpc>
                <a:spcPts val="2300"/>
              </a:lnSpc>
              <a:buSzPts val="1800"/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Совершившие правонарушение, в том числе до достижения возраста, с которого наступает административная ответственность</a:t>
            </a:r>
          </a:p>
          <a:p>
            <a:pPr marL="342900" lvl="0" indent="-342900" algn="just">
              <a:lnSpc>
                <a:spcPts val="2300"/>
              </a:lnSpc>
              <a:buSzPts val="1800"/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Совершившие антиобщественное действие</a:t>
            </a:r>
          </a:p>
          <a:p>
            <a:pPr marL="342900" lvl="0" indent="-342900" algn="just">
              <a:lnSpc>
                <a:spcPts val="2300"/>
              </a:lnSpc>
              <a:buSzPts val="1800"/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Освобожденные от уголовной ответственности вследствие акта об амнистии, или в связи с изменением обстановки, или в связи с примирением с потерпевшим, деятельным раскаянием, а также в случаях, когда признано, что исправление несовершеннолетнего может быть достигнуто путем применения принудительных мер воспитательного воздействия</a:t>
            </a: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E2A4EC66-834B-4070-8927-25675EEE6802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487A6A3-0C82-4E2D-8BCE-880B4590CD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4697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71437" y="1043734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1C4587"/>
              </a:buClr>
              <a:buSzPts val="2000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постановки в подразделение </a:t>
            </a:r>
          </a:p>
          <a:p>
            <a:pPr lvl="0" algn="ctr">
              <a:buClr>
                <a:srgbClr val="1C4587"/>
              </a:buClr>
              <a:buSzPts val="2000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делам несовершеннолетних КДН и ПДН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2071" y="2132856"/>
            <a:ext cx="885698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92100" algn="just">
              <a:lnSpc>
                <a:spcPct val="115000"/>
              </a:lnSpc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Совершившие общественно опасное деяние и не подлежащие уголовной ответственности в связи с недостижением возраста, с которого наступает уголовная ответственность</a:t>
            </a:r>
          </a:p>
          <a:p>
            <a:pPr lvl="0" indent="292100" algn="just">
              <a:lnSpc>
                <a:spcPct val="115000"/>
              </a:lnSpc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Совершившие общественно опасное деяние и не подлежащие уголовной ответственности вследствие отставания в психическом развитии, не связанного с психическим расстройством</a:t>
            </a:r>
          </a:p>
          <a:p>
            <a:pPr lvl="0" indent="292100" algn="just">
              <a:lnSpc>
                <a:spcPct val="115000"/>
              </a:lnSpc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Обвиняемые и подозреваемые в совершении преступлений, в отношении которых избраны меры пресечения, не связанные с заключением под стражу;</a:t>
            </a:r>
          </a:p>
          <a:p>
            <a:pPr lvl="0" indent="292100" algn="just">
              <a:lnSpc>
                <a:spcPct val="115000"/>
              </a:lnSpc>
              <a:buSzPts val="1800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Родители или иные законные представители, не исполняющие своих обязанностей по воспитанию, обучению и (или) содержанию несовершеннолетних и (или) отрицательно влияющие на их поведение либо жестоко обращающиеся с ними</a:t>
            </a:r>
          </a:p>
        </p:txBody>
      </p:sp>
      <p:sp>
        <p:nvSpPr>
          <p:cNvPr id="5" name="Прямоугольник: усеченные противолежащие углы 4">
            <a:extLst>
              <a:ext uri="{FF2B5EF4-FFF2-40B4-BE49-F238E27FC236}">
                <a16:creationId xmlns:a16="http://schemas.microsoft.com/office/drawing/2014/main" id="{5EA91C6C-D9A7-487E-B7C2-73FEEDDE445F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4192FC0-E5B4-4D9A-9BFA-483C619C661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87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BE1261E-686B-4561-BE6E-AAE6A7A66C61}"/>
              </a:ext>
            </a:extLst>
          </p:cNvPr>
          <p:cNvSpPr txBox="1"/>
          <p:nvPr/>
        </p:nvSpPr>
        <p:spPr>
          <a:xfrm>
            <a:off x="323528" y="770992"/>
            <a:ext cx="78488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88035" indent="450215" algn="ctr"/>
            <a:r>
              <a:rPr lang="ru-RU" sz="2400" b="1" kern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Компетенции образовательной организации</a:t>
            </a:r>
            <a:endParaRPr lang="ru-RU" sz="2800" b="1" kern="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C57758-34A9-4139-9CF3-17D548E05FC4}"/>
              </a:ext>
            </a:extLst>
          </p:cNvPr>
          <p:cNvSpPr txBox="1"/>
          <p:nvPr/>
        </p:nvSpPr>
        <p:spPr>
          <a:xfrm>
            <a:off x="-71437" y="1233328"/>
            <a:ext cx="914400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7820" indent="450215"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основании закона «Об основах системы профилактики безнадзорности и правонарушений несовершеннолетних» в компетенции образовательной организации входят:</a:t>
            </a:r>
          </a:p>
          <a:p>
            <a:pPr marL="680720" indent="-342900" algn="just">
              <a:buAutoNum type="arabicPeriod"/>
            </a:pP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Оказание социально-психологической и педагогической помощи несовершеннолетним, имеющим отклонения в развитии или поведении либо проблемы в</a:t>
            </a:r>
            <a:r>
              <a:rPr lang="ru-RU" sz="20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обучении:</a:t>
            </a:r>
          </a:p>
          <a:p>
            <a:pPr marL="337820"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-постановка на внутренний профилактический учет;</a:t>
            </a:r>
          </a:p>
          <a:p>
            <a:pPr marL="337820"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систематической медико-психолого-педагогической диагностики этих обучающихся;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37820"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-разработка индивидуальных маршрутов (планов, программ) коррекции поведения несовершеннолетних, их дальнейшего</a:t>
            </a:r>
            <a:r>
              <a:rPr lang="ru-RU" sz="20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развития;</a:t>
            </a:r>
          </a:p>
          <a:p>
            <a:pPr marL="337820"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привлечение необходимых специалистов (медицинских работников, социальных работников, юристов и др.) для проведения консультаций с обучающимися и родителями, оказания им адресной</a:t>
            </a:r>
            <a:r>
              <a:rPr lang="ru-RU" sz="20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помощи;</a:t>
            </a:r>
          </a:p>
          <a:p>
            <a:pPr marL="337820" algn="just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осуществление постоянного педагогического наблюдения (контроля) за поведением обучающихся этой категории, посещением учебных занятий, освоением образовательных программ и регулирование ситуации в пользу обучающегося.</a:t>
            </a:r>
          </a:p>
          <a:p>
            <a:pPr marL="337820" indent="450215" algn="just"/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: усеченные противолежащие углы 7">
            <a:extLst>
              <a:ext uri="{FF2B5EF4-FFF2-40B4-BE49-F238E27FC236}">
                <a16:creationId xmlns:a16="http://schemas.microsoft.com/office/drawing/2014/main" id="{B54AF2E0-C845-46D3-9DAA-80D85A58FE57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B956EC0-4518-4385-834D-E8368FD00D0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144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1E018A1-B7CE-48BE-BCC0-6A1D544F75F9}"/>
              </a:ext>
            </a:extLst>
          </p:cNvPr>
          <p:cNvSpPr txBox="1"/>
          <p:nvPr/>
        </p:nvSpPr>
        <p:spPr>
          <a:xfrm>
            <a:off x="-504056" y="2047838"/>
            <a:ext cx="93965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</a:rPr>
              <a:t>разработка системы ежедневного учета не пришедших на учебные занятия с выяснением причин отсутствия и принятием оперативных мер по его возвращению;</a:t>
            </a:r>
          </a:p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896620" algn="l"/>
              </a:tabLst>
            </a:pPr>
            <a:r>
              <a:rPr lang="ru-RU" dirty="0">
                <a:latin typeface="Times New Roman" panose="02020603050405020304" pitchFamily="18" charset="0"/>
              </a:rPr>
              <a:t>совершенствование системы воспитания в образовательной организации на основе повышения воспитательного потенциала урока;</a:t>
            </a:r>
          </a:p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896620" algn="l"/>
              </a:tabLst>
            </a:pPr>
            <a:r>
              <a:rPr lang="ru-RU" dirty="0">
                <a:latin typeface="Times New Roman" panose="02020603050405020304" pitchFamily="18" charset="0"/>
              </a:rPr>
              <a:t> обеспечение максимального охвата подростков образовательными программами дополнительного образования;</a:t>
            </a:r>
          </a:p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931545" algn="l"/>
              </a:tabLst>
            </a:pPr>
            <a:r>
              <a:rPr lang="ru-RU" dirty="0">
                <a:latin typeface="Times New Roman" panose="02020603050405020304" pitchFamily="18" charset="0"/>
              </a:rPr>
              <a:t>организация деятельности классных руководителей по профилактике безнадзорности и правонарушений среди обучающихся в ПОО.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5BD2DB-16D0-435C-A27F-3A33A9CB50B1}"/>
              </a:ext>
            </a:extLst>
          </p:cNvPr>
          <p:cNvSpPr txBox="1"/>
          <p:nvPr/>
        </p:nvSpPr>
        <p:spPr>
          <a:xfrm>
            <a:off x="180083" y="4626892"/>
            <a:ext cx="864096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Выявление семей, находящихся в социально-опасном положении и оказание им помощи в обучении и воспитании</a:t>
            </a:r>
            <a:r>
              <a:rPr lang="ru-RU" sz="1800" b="1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детей:</a:t>
            </a:r>
            <a:endParaRPr lang="ru-RU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6C3E54-82FF-4065-8C63-667BEF060BF3}"/>
              </a:ext>
            </a:extLst>
          </p:cNvPr>
          <p:cNvSpPr txBox="1"/>
          <p:nvPr/>
        </p:nvSpPr>
        <p:spPr>
          <a:xfrm>
            <a:off x="-399107" y="5301289"/>
            <a:ext cx="95757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94551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банка данных на неблагополучные семьи и семьи группы риска;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9467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индивидуального подхода к обучению подростков из семей, находящихся в социально опасном положении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(использование интегрированных форм обучения, индивидуальных образовательных программ, специальных педагогических технологий, занятий во внеурочное время).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BD5C4B-DF89-4B5C-8567-B58CB278A746}"/>
              </a:ext>
            </a:extLst>
          </p:cNvPr>
          <p:cNvSpPr txBox="1"/>
          <p:nvPr/>
        </p:nvSpPr>
        <p:spPr>
          <a:xfrm>
            <a:off x="101307" y="542444"/>
            <a:ext cx="83884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Выявление несовершеннолетних, находящихся в социально опасном положении, а также не посещающих или систематически пропускающих по неуважительным причинам занятия в образовательных организациях, принятие мер по их воспитанию и получению ими среднего профессионального</a:t>
            </a:r>
            <a:r>
              <a:rPr lang="ru-RU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образования:</a:t>
            </a:r>
            <a:endParaRPr lang="ru-RU" b="1" dirty="0"/>
          </a:p>
        </p:txBody>
      </p:sp>
      <p:sp>
        <p:nvSpPr>
          <p:cNvPr id="10" name="Прямоугольник: усеченные противолежащие углы 9">
            <a:extLst>
              <a:ext uri="{FF2B5EF4-FFF2-40B4-BE49-F238E27FC236}">
                <a16:creationId xmlns:a16="http://schemas.microsoft.com/office/drawing/2014/main" id="{937D9A6E-90B2-4A1B-90F1-90F133DBAE8F}"/>
              </a:ext>
            </a:extLst>
          </p:cNvPr>
          <p:cNvSpPr/>
          <p:nvPr/>
        </p:nvSpPr>
        <p:spPr>
          <a:xfrm>
            <a:off x="13603" y="71050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A2948070-DFC7-4471-83B6-9619F6BFB77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85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00094F8-4C22-4990-A109-90BF6B19F0D3}"/>
              </a:ext>
            </a:extLst>
          </p:cNvPr>
          <p:cNvSpPr txBox="1"/>
          <p:nvPr/>
        </p:nvSpPr>
        <p:spPr>
          <a:xfrm>
            <a:off x="89864" y="503334"/>
            <a:ext cx="80825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Обеспечение организации в образовательных организациях общедоступных спортивных секций, технических и иных кружков, клубов и привлечение к участию в них несовершеннолетних</a:t>
            </a:r>
            <a:r>
              <a:rPr lang="ru-RU" sz="1800" b="1" spc="-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предусматривает: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874E83A-AB92-49C7-A892-7A8140487F29}"/>
              </a:ext>
            </a:extLst>
          </p:cNvPr>
          <p:cNvSpPr txBox="1"/>
          <p:nvPr/>
        </p:nvSpPr>
        <p:spPr>
          <a:xfrm>
            <a:off x="-468563" y="1514979"/>
            <a:ext cx="959492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180340" algn="l"/>
                <a:tab pos="540385" algn="l"/>
                <a:tab pos="93789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организация постоянного мониторинга посещаемости подростками группы риска спортивных секций, творческих коллективов, факультативов, занятий в студиях,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клубах;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180340" algn="l"/>
                <a:tab pos="540385" algn="l"/>
                <a:tab pos="93916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занятости несовершеннолетних, находящихся в трудной жизненной ситуации в каникулярное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время.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C8B984-0400-47E9-B341-64E92CEAE201}"/>
              </a:ext>
            </a:extLst>
          </p:cNvPr>
          <p:cNvSpPr txBox="1"/>
          <p:nvPr/>
        </p:nvSpPr>
        <p:spPr>
          <a:xfrm>
            <a:off x="89864" y="2732218"/>
            <a:ext cx="91263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Осуществление мер по реализации программ и методик, направленных на формирование законопослушного поведения несовершеннолетних,</a:t>
            </a:r>
            <a:r>
              <a:rPr lang="ru-RU" sz="18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через:</a:t>
            </a:r>
            <a:endParaRPr lang="ru-RU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28A6EB7-07D3-4220-B7A8-0CECB964CF2B}"/>
              </a:ext>
            </a:extLst>
          </p:cNvPr>
          <p:cNvSpPr txBox="1"/>
          <p:nvPr/>
        </p:nvSpPr>
        <p:spPr>
          <a:xfrm>
            <a:off x="-468562" y="3395460"/>
            <a:ext cx="959492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организацию в рамках воспитательно-профилактической работы мероприятий по формированию правовой культуры, гражданской и уголовной ответственности у обучающихся (проведение акций, коллективных творческих дел, нестандартных учебных занятий и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т.д.), тренингов, деловых и ролевых игр, социального проектирования, компьютерного программирования, совместной продуктивной деятельности и т.д.;</a:t>
            </a:r>
          </a:p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организацию участия подростков в реализации социально значимых проектов, конкурсов, акций регионального и федерального уровня, направленных на формирование гражданско-правового сознания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обучающихся;</a:t>
            </a:r>
          </a:p>
          <a:p>
            <a:pPr marL="742950" lvl="1" indent="-285750" algn="just">
              <a:buSzPts val="1400"/>
              <a:buFont typeface="Times New Roman" panose="02020603050405020304" pitchFamily="18" charset="0"/>
              <a:buChar char="-"/>
              <a:tabLst>
                <a:tab pos="90170" algn="l"/>
                <a:tab pos="18034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привлечение ведомств, общественных организаций, учреждений культуры, науки, спорта, здравоохранения, родительской общественности для проведения совместных проектов по профилактике безнадзорности и правонарушений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несовершеннолетних.</a:t>
            </a:r>
          </a:p>
        </p:txBody>
      </p:sp>
      <p:sp>
        <p:nvSpPr>
          <p:cNvPr id="8" name="Прямоугольник: усеченные противолежащие углы 7">
            <a:extLst>
              <a:ext uri="{FF2B5EF4-FFF2-40B4-BE49-F238E27FC236}">
                <a16:creationId xmlns:a16="http://schemas.microsoft.com/office/drawing/2014/main" id="{2ECEB6BC-0890-41F4-BE31-6E40EC0E9120}"/>
              </a:ext>
            </a:extLst>
          </p:cNvPr>
          <p:cNvSpPr/>
          <p:nvPr/>
        </p:nvSpPr>
        <p:spPr>
          <a:xfrm>
            <a:off x="13603" y="116632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141A07FD-2725-45F9-B3FD-C9CF879AC8E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15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645785" y="5584024"/>
            <a:ext cx="3636404" cy="12293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>
            <a:cxnSpLocks/>
          </p:cNvCxnSpPr>
          <p:nvPr/>
        </p:nvCxnSpPr>
        <p:spPr>
          <a:xfrm flipH="1">
            <a:off x="2128671" y="3267625"/>
            <a:ext cx="330570" cy="3823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cxnSpLocks/>
          </p:cNvCxnSpPr>
          <p:nvPr/>
        </p:nvCxnSpPr>
        <p:spPr>
          <a:xfrm>
            <a:off x="4490137" y="3361612"/>
            <a:ext cx="9856" cy="4116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>
          <a:xfrm>
            <a:off x="7015329" y="3320728"/>
            <a:ext cx="393530" cy="4161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35289" y="3685231"/>
            <a:ext cx="2304256" cy="11137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491880" y="3790864"/>
            <a:ext cx="230425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372200" y="3790864"/>
            <a:ext cx="2304256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98085" y="5692036"/>
            <a:ext cx="3584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профилактики правонарушений среди обучающихся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6470" y="3679889"/>
            <a:ext cx="2520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руководитель, воспитатель, мастер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32432" y="3802833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83382" y="3940977"/>
            <a:ext cx="2088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примирения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35603" y="2253403"/>
            <a:ext cx="7416809" cy="10315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воспитательной работе 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учебной работе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учебно-производственной практике</a:t>
            </a:r>
          </a:p>
        </p:txBody>
      </p: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01AB437E-FF3C-4100-9571-5E5881F49B1F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4644008" y="4798976"/>
            <a:ext cx="0" cy="785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50264612-5407-4966-951A-1F3B046170C1}"/>
              </a:ext>
            </a:extLst>
          </p:cNvPr>
          <p:cNvCxnSpPr>
            <a:cxnSpLocks/>
          </p:cNvCxnSpPr>
          <p:nvPr/>
        </p:nvCxnSpPr>
        <p:spPr>
          <a:xfrm flipH="1">
            <a:off x="5610384" y="4816593"/>
            <a:ext cx="718498" cy="7321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70EF7C71-70F6-42B0-B0DA-8E258E950317}"/>
              </a:ext>
            </a:extLst>
          </p:cNvPr>
          <p:cNvCxnSpPr>
            <a:cxnSpLocks/>
          </p:cNvCxnSpPr>
          <p:nvPr/>
        </p:nvCxnSpPr>
        <p:spPr>
          <a:xfrm>
            <a:off x="2839545" y="4824638"/>
            <a:ext cx="633560" cy="720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Стрелка: влево-вправо 27">
            <a:extLst>
              <a:ext uri="{FF2B5EF4-FFF2-40B4-BE49-F238E27FC236}">
                <a16:creationId xmlns:a16="http://schemas.microsoft.com/office/drawing/2014/main" id="{58A8C800-C2CF-4E68-B824-8542E51CA410}"/>
              </a:ext>
            </a:extLst>
          </p:cNvPr>
          <p:cNvSpPr/>
          <p:nvPr/>
        </p:nvSpPr>
        <p:spPr>
          <a:xfrm>
            <a:off x="5764754" y="4294920"/>
            <a:ext cx="607446" cy="2363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C6F26520-D95F-4A42-8B2C-7DD47DFBEA29}"/>
              </a:ext>
            </a:extLst>
          </p:cNvPr>
          <p:cNvSpPr/>
          <p:nvPr/>
        </p:nvSpPr>
        <p:spPr>
          <a:xfrm>
            <a:off x="3491880" y="1472463"/>
            <a:ext cx="2067140" cy="34171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ОО</a:t>
            </a:r>
          </a:p>
        </p:txBody>
      </p: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727D796F-1755-47AA-9754-E71A43BDC5A2}"/>
              </a:ext>
            </a:extLst>
          </p:cNvPr>
          <p:cNvCxnSpPr>
            <a:cxnSpLocks/>
          </p:cNvCxnSpPr>
          <p:nvPr/>
        </p:nvCxnSpPr>
        <p:spPr>
          <a:xfrm>
            <a:off x="4499992" y="1831797"/>
            <a:ext cx="0" cy="4216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237D9AD-4F0B-4B79-A0F2-30E86A4AF26B}"/>
              </a:ext>
            </a:extLst>
          </p:cNvPr>
          <p:cNvSpPr txBox="1"/>
          <p:nvPr/>
        </p:nvSpPr>
        <p:spPr>
          <a:xfrm>
            <a:off x="381733" y="747313"/>
            <a:ext cx="81645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управления</a:t>
            </a:r>
          </a:p>
        </p:txBody>
      </p:sp>
      <p:sp>
        <p:nvSpPr>
          <p:cNvPr id="42" name="Стрелка: влево-вправо 41">
            <a:extLst>
              <a:ext uri="{FF2B5EF4-FFF2-40B4-BE49-F238E27FC236}">
                <a16:creationId xmlns:a16="http://schemas.microsoft.com/office/drawing/2014/main" id="{24C2024C-E4E9-416D-A019-456978BBEB77}"/>
              </a:ext>
            </a:extLst>
          </p:cNvPr>
          <p:cNvSpPr/>
          <p:nvPr/>
        </p:nvSpPr>
        <p:spPr>
          <a:xfrm>
            <a:off x="2852602" y="4242103"/>
            <a:ext cx="607446" cy="23630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: усеченные противолежащие углы 45">
            <a:extLst>
              <a:ext uri="{FF2B5EF4-FFF2-40B4-BE49-F238E27FC236}">
                <a16:creationId xmlns:a16="http://schemas.microsoft.com/office/drawing/2014/main" id="{9502A1C9-3863-4499-A2EE-BC555018902A}"/>
              </a:ext>
            </a:extLst>
          </p:cNvPr>
          <p:cNvSpPr/>
          <p:nvPr/>
        </p:nvSpPr>
        <p:spPr>
          <a:xfrm>
            <a:off x="12698" y="179172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1C0B2CB4-1819-4195-87D7-DBE36F46AD6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1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150468E-9CDA-4438-B37A-F821E2A26644}"/>
              </a:ext>
            </a:extLst>
          </p:cNvPr>
          <p:cNvSpPr txBox="1"/>
          <p:nvPr/>
        </p:nvSpPr>
        <p:spPr>
          <a:xfrm>
            <a:off x="109681" y="2638067"/>
            <a:ext cx="9144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Антиобщественные действия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действия подростка, выражающиеся в систематическом употреблении наркотических средств, психотропных и (или) одурманивающих веществ, алкогольной и спиртосодержащей продукции, пива и напитков, изготавливаемых на его основе, занятие проституцией, бродяжничество или попрошайничество, а также иные действия, нарушающие права и законные интересы других лиц.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Правонарушение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понятие, означающее любое деяние, нарушающее какие-либо нормы права, и представляет собой юридический факт, предусматривающий противоправное виновное деяние, совершенное умышленно либо по неосторожности. За правонарушение законом предусматривается соответственно гражданская, административная, дисциплинарная и уголовная ответственность.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Безнадзорный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несовершеннолетний, контроль за поведением которого отсутствует вследствие неисполнения или ненадлежащего исполнения обязанностей по его воспитанию, обучению и (или) содержанию со стороны родителей или иных законных представителей либо должностных лиц.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6148B2-3882-46E1-BF8F-B49B00DCC592}"/>
              </a:ext>
            </a:extLst>
          </p:cNvPr>
          <p:cNvSpPr txBox="1"/>
          <p:nvPr/>
        </p:nvSpPr>
        <p:spPr>
          <a:xfrm>
            <a:off x="109681" y="852963"/>
            <a:ext cx="8928993" cy="178510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ПРОФИЛАКТИКИ</a:t>
            </a:r>
            <a:r>
              <a:rPr lang="ru-RU" sz="2200" b="1" dirty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коллегиальный орган, целью которого является организация и осуществление контроля за проведением первичной, вторичной, третичной профилактики социально-опасных явлений </a:t>
            </a:r>
          </a:p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(безнадзорности, правонарушений, антиобщественных действий).</a:t>
            </a:r>
          </a:p>
        </p:txBody>
      </p:sp>
      <p:sp>
        <p:nvSpPr>
          <p:cNvPr id="4" name="Прямоугольник: усеченные противолежащие углы 3">
            <a:extLst>
              <a:ext uri="{FF2B5EF4-FFF2-40B4-BE49-F238E27FC236}">
                <a16:creationId xmlns:a16="http://schemas.microsoft.com/office/drawing/2014/main" id="{434D1DFE-5AA3-4B97-B73C-48C246437720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01A8059-8DA5-4F78-AC92-DC2463C3C2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7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C523875-631A-4C24-AE3B-9ACAB2BBDBCD}"/>
              </a:ext>
            </a:extLst>
          </p:cNvPr>
          <p:cNvSpPr/>
          <p:nvPr/>
        </p:nvSpPr>
        <p:spPr>
          <a:xfrm>
            <a:off x="3204429" y="3536938"/>
            <a:ext cx="3115145" cy="1155085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профилактики правонарушений среди обучающихся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D2D6972-91FA-4092-9809-B8AA5D84F36F}"/>
              </a:ext>
            </a:extLst>
          </p:cNvPr>
          <p:cNvSpPr/>
          <p:nvPr/>
        </p:nvSpPr>
        <p:spPr>
          <a:xfrm>
            <a:off x="75955" y="2124202"/>
            <a:ext cx="2304256" cy="814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Администрация ОО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CC669CF-F9F7-4327-AB21-6301D8EEEE72}"/>
              </a:ext>
            </a:extLst>
          </p:cNvPr>
          <p:cNvSpPr/>
          <p:nvPr/>
        </p:nvSpPr>
        <p:spPr>
          <a:xfrm>
            <a:off x="3014428" y="1536749"/>
            <a:ext cx="3115144" cy="814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Социально-психологическая служба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BC6DA2D-B2DB-4A91-81A1-81D4586AA979}"/>
              </a:ext>
            </a:extLst>
          </p:cNvPr>
          <p:cNvSpPr/>
          <p:nvPr/>
        </p:nvSpPr>
        <p:spPr>
          <a:xfrm>
            <a:off x="55529" y="3773567"/>
            <a:ext cx="2084893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Классный руководитель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367403C-3D2C-4B34-B6D5-2D470F5EC29E}"/>
              </a:ext>
            </a:extLst>
          </p:cNvPr>
          <p:cNvSpPr/>
          <p:nvPr/>
        </p:nvSpPr>
        <p:spPr>
          <a:xfrm>
            <a:off x="6319574" y="1944513"/>
            <a:ext cx="2736304" cy="887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примирения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375ACE0-BABF-4C07-A1D1-D946A41204FE}"/>
              </a:ext>
            </a:extLst>
          </p:cNvPr>
          <p:cNvSpPr/>
          <p:nvPr/>
        </p:nvSpPr>
        <p:spPr>
          <a:xfrm>
            <a:off x="7075586" y="3528077"/>
            <a:ext cx="2012885" cy="772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6C44168-16D5-4E83-AB86-AD56D4C95A09}"/>
              </a:ext>
            </a:extLst>
          </p:cNvPr>
          <p:cNvSpPr/>
          <p:nvPr/>
        </p:nvSpPr>
        <p:spPr>
          <a:xfrm>
            <a:off x="6352167" y="5397587"/>
            <a:ext cx="2736304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студенческого совета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CBBC80C-A3BA-4C5F-937B-8665C0B5789C}"/>
              </a:ext>
            </a:extLst>
          </p:cNvPr>
          <p:cNvSpPr/>
          <p:nvPr/>
        </p:nvSpPr>
        <p:spPr>
          <a:xfrm>
            <a:off x="3204429" y="5874239"/>
            <a:ext cx="2736304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учебных дисциплин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1657641-C520-469F-A09C-5AF13C88C9C1}"/>
              </a:ext>
            </a:extLst>
          </p:cNvPr>
          <p:cNvSpPr/>
          <p:nvPr/>
        </p:nvSpPr>
        <p:spPr>
          <a:xfrm>
            <a:off x="144161" y="5133652"/>
            <a:ext cx="2736304" cy="8876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структуры при необходимости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457EB0A5-88FC-4419-9B6A-7EC6D5FA8DAF}"/>
              </a:ext>
            </a:extLst>
          </p:cNvPr>
          <p:cNvCxnSpPr>
            <a:cxnSpLocks/>
          </p:cNvCxnSpPr>
          <p:nvPr/>
        </p:nvCxnSpPr>
        <p:spPr>
          <a:xfrm flipH="1" flipV="1">
            <a:off x="2374072" y="2954994"/>
            <a:ext cx="800959" cy="5551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DBD53E5-9B7F-4385-BE35-6E099C942249}"/>
              </a:ext>
            </a:extLst>
          </p:cNvPr>
          <p:cNvSpPr txBox="1"/>
          <p:nvPr/>
        </p:nvSpPr>
        <p:spPr>
          <a:xfrm>
            <a:off x="-84958" y="861885"/>
            <a:ext cx="96939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совета профилактики правонарушений</a:t>
            </a:r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A38CC287-B95F-46F6-AC7E-4F9E54A7653E}"/>
              </a:ext>
            </a:extLst>
          </p:cNvPr>
          <p:cNvCxnSpPr>
            <a:cxnSpLocks/>
          </p:cNvCxnSpPr>
          <p:nvPr/>
        </p:nvCxnSpPr>
        <p:spPr>
          <a:xfrm flipV="1">
            <a:off x="4572000" y="2366510"/>
            <a:ext cx="0" cy="113834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16F14783-FF92-4F1C-A592-6D9E5CF9A5D1}"/>
              </a:ext>
            </a:extLst>
          </p:cNvPr>
          <p:cNvCxnSpPr>
            <a:cxnSpLocks/>
          </p:cNvCxnSpPr>
          <p:nvPr/>
        </p:nvCxnSpPr>
        <p:spPr>
          <a:xfrm flipV="1">
            <a:off x="5508104" y="2832149"/>
            <a:ext cx="811470" cy="6727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D1A20B17-3896-4703-BF1E-4E4FF269B2F9}"/>
              </a:ext>
            </a:extLst>
          </p:cNvPr>
          <p:cNvCxnSpPr>
            <a:cxnSpLocks/>
            <a:endCxn id="17" idx="0"/>
          </p:cNvCxnSpPr>
          <p:nvPr/>
        </p:nvCxnSpPr>
        <p:spPr>
          <a:xfrm>
            <a:off x="4572581" y="4730485"/>
            <a:ext cx="0" cy="11437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88275ACF-9057-4503-86DE-1097DC9215D0}"/>
              </a:ext>
            </a:extLst>
          </p:cNvPr>
          <p:cNvCxnSpPr>
            <a:cxnSpLocks/>
          </p:cNvCxnSpPr>
          <p:nvPr/>
        </p:nvCxnSpPr>
        <p:spPr>
          <a:xfrm>
            <a:off x="6348972" y="4724105"/>
            <a:ext cx="726614" cy="6734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1D055490-73D9-45F3-B41B-9D943B98A42D}"/>
              </a:ext>
            </a:extLst>
          </p:cNvPr>
          <p:cNvCxnSpPr>
            <a:cxnSpLocks/>
          </p:cNvCxnSpPr>
          <p:nvPr/>
        </p:nvCxnSpPr>
        <p:spPr>
          <a:xfrm flipH="1">
            <a:off x="2407175" y="4530017"/>
            <a:ext cx="775708" cy="6036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>
            <a:extLst>
              <a:ext uri="{FF2B5EF4-FFF2-40B4-BE49-F238E27FC236}">
                <a16:creationId xmlns:a16="http://schemas.microsoft.com/office/drawing/2014/main" id="{323975C4-BED9-4097-9EF1-9BFC559ECABE}"/>
              </a:ext>
            </a:extLst>
          </p:cNvPr>
          <p:cNvCxnSpPr>
            <a:cxnSpLocks/>
            <a:endCxn id="9" idx="3"/>
          </p:cNvCxnSpPr>
          <p:nvPr/>
        </p:nvCxnSpPr>
        <p:spPr>
          <a:xfrm flipH="1" flipV="1">
            <a:off x="2140422" y="4097603"/>
            <a:ext cx="1042462" cy="19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3569B07E-DBB3-409D-8ED2-3D4A4B66F859}"/>
              </a:ext>
            </a:extLst>
          </p:cNvPr>
          <p:cNvCxnSpPr>
            <a:cxnSpLocks/>
          </p:cNvCxnSpPr>
          <p:nvPr/>
        </p:nvCxnSpPr>
        <p:spPr>
          <a:xfrm>
            <a:off x="6348972" y="4050019"/>
            <a:ext cx="72661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: усеченные противолежащие углы 30">
            <a:extLst>
              <a:ext uri="{FF2B5EF4-FFF2-40B4-BE49-F238E27FC236}">
                <a16:creationId xmlns:a16="http://schemas.microsoft.com/office/drawing/2014/main" id="{DFD3B7DA-0D60-4131-A59B-8E24526BE4B0}"/>
              </a:ext>
            </a:extLst>
          </p:cNvPr>
          <p:cNvSpPr/>
          <p:nvPr/>
        </p:nvSpPr>
        <p:spPr>
          <a:xfrm>
            <a:off x="13603" y="215066"/>
            <a:ext cx="8302813" cy="405622"/>
          </a:xfrm>
          <a:prstGeom prst="snip2DiagRect">
            <a:avLst>
              <a:gd name="adj1" fmla="val 50000"/>
              <a:gd name="adj2" fmla="val 50000"/>
            </a:avLst>
          </a:prstGeom>
          <a:gradFill>
            <a:gsLst>
              <a:gs pos="0">
                <a:schemeClr val="accent1">
                  <a:tint val="50000"/>
                  <a:satMod val="300000"/>
                  <a:alpha val="19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организации профилактической работы с «группой риска» в ПОО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81D26839-C6B4-49CC-AE61-C7A8FB6849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29" t="23519" r="37631" b="22721"/>
          <a:stretch/>
        </p:blipFill>
        <p:spPr>
          <a:xfrm>
            <a:off x="8207923" y="-34775"/>
            <a:ext cx="943495" cy="9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3080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530EDEDAF2E514BBDFA00A103FB2C44" ma:contentTypeVersion="10" ma:contentTypeDescription="Создание документа." ma:contentTypeScope="" ma:versionID="7a1792b7967086c351bac761b48163bd">
  <xsd:schema xmlns:xsd="http://www.w3.org/2001/XMLSchema" xmlns:xs="http://www.w3.org/2001/XMLSchema" xmlns:p="http://schemas.microsoft.com/office/2006/metadata/properties" xmlns:ns3="119298b1-c8ab-4376-9924-899549239004" xmlns:ns4="ee386b37-68c2-4b28-8552-ff57e86fe0cf" targetNamespace="http://schemas.microsoft.com/office/2006/metadata/properties" ma:root="true" ma:fieldsID="fd1126ada16cecc88746187ed39f9788" ns3:_="" ns4:_="">
    <xsd:import namespace="119298b1-c8ab-4376-9924-899549239004"/>
    <xsd:import namespace="ee386b37-68c2-4b28-8552-ff57e86fe0c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298b1-c8ab-4376-9924-8995492390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Хэш подсказки о совместном доступе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386b37-68c2-4b28-8552-ff57e86fe0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6DBE30-64DC-4F3B-A608-496265EF9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9298b1-c8ab-4376-9924-899549239004"/>
    <ds:schemaRef ds:uri="ee386b37-68c2-4b28-8552-ff57e86fe0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2EFBA3-5C47-45C1-8454-2CDC3008BF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D065C2-32EA-417F-9A56-6D29D804F712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e386b37-68c2-4b28-8552-ff57e86fe0cf"/>
    <ds:schemaRef ds:uri="http://purl.org/dc/elements/1.1/"/>
    <ds:schemaRef ds:uri="http://schemas.microsoft.com/office/2006/documentManagement/types"/>
    <ds:schemaRef ds:uri="119298b1-c8ab-4376-9924-89954923900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7232</TotalTime>
  <Words>3691</Words>
  <Application>Microsoft Office PowerPoint</Application>
  <PresentationFormat>Экран (4:3)</PresentationFormat>
  <Paragraphs>425</Paragraphs>
  <Slides>38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Тагирова Венера Кабировна</dc:creator>
  <cp:lastModifiedBy>Дарья Недопекина</cp:lastModifiedBy>
  <cp:revision>249</cp:revision>
  <cp:lastPrinted>2020-11-23T11:22:00Z</cp:lastPrinted>
  <dcterms:created xsi:type="dcterms:W3CDTF">2020-11-10T10:29:17Z</dcterms:created>
  <dcterms:modified xsi:type="dcterms:W3CDTF">2020-11-23T20:01:35Z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0x010100A530EDEDAF2E514BBDFA00A103FB2C44</vt:lpwstr>
  </property>
</Properties>
</file>