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КУРС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C06-4CC2-AD51-815AE94FADD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C06-4CC2-AD51-815AE94FADD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C06-4CC2-AD51-815AE94FADDC}"/>
              </c:ext>
            </c:extLst>
          </c:dPt>
          <c:dPt>
            <c:idx val="3"/>
            <c:bubble3D val="0"/>
            <c:explosion val="2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C06-4CC2-AD51-815AE94FADDC}"/>
              </c:ext>
            </c:extLst>
          </c:dPt>
          <c:cat>
            <c:strRef>
              <c:f>Лист1!$A$2:$A$5</c:f>
              <c:strCache>
                <c:ptCount val="4"/>
                <c:pt idx="0">
                  <c:v>1 курс</c:v>
                </c:pt>
                <c:pt idx="1">
                  <c:v>2 курс</c:v>
                </c:pt>
                <c:pt idx="2">
                  <c:v>3 курс</c:v>
                </c:pt>
                <c:pt idx="3">
                  <c:v>4 курс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92-4929-AC83-D2E6580B6A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ОБРАЗОВАНИЕ</c:v>
                </c:pt>
              </c:strCache>
            </c:strRef>
          </c:tx>
          <c:dPt>
            <c:idx val="0"/>
            <c:bubble3D val="0"/>
            <c:explosion val="1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017-434F-87C2-09A62E5BEB7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017-434F-87C2-09A62E5BEB7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017-434F-87C2-09A62E5BEB7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017-434F-87C2-09A62E5BEB7E}"/>
              </c:ext>
            </c:extLst>
          </c:dPt>
          <c:cat>
            <c:strRef>
              <c:f>Лист1!$A$2:$A$5</c:f>
              <c:strCache>
                <c:ptCount val="3"/>
                <c:pt idx="0">
                  <c:v>Да, согласен</c:v>
                </c:pt>
                <c:pt idx="1">
                  <c:v>Нет, не согласен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83</c:v>
                </c:pt>
                <c:pt idx="1">
                  <c:v>3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B2-4428-B082-404D454007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ФАКТОРЫ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289-4765-A62C-A19DDF6C237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289-4765-A62C-A19DDF6C237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289-4765-A62C-A19DDF6C237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289-4765-A62C-A19DDF6C237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289-4765-A62C-A19DDF6C2374}"/>
              </c:ext>
            </c:extLst>
          </c:dPt>
          <c:cat>
            <c:strRef>
              <c:f>Лист1!$A$2:$A$6</c:f>
              <c:strCache>
                <c:ptCount val="5"/>
                <c:pt idx="0">
                  <c:v>Качество учебных программ</c:v>
                </c:pt>
                <c:pt idx="1">
                  <c:v>Методы преподавания</c:v>
                </c:pt>
                <c:pt idx="2">
                  <c:v>Профессиональные знания преподавателей</c:v>
                </c:pt>
                <c:pt idx="3">
                  <c:v>Мотивация получения образования</c:v>
                </c:pt>
                <c:pt idx="4">
                  <c:v>Наличие современной мат.-тех.базы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14</c:v>
                </c:pt>
                <c:pt idx="1">
                  <c:v>30</c:v>
                </c:pt>
                <c:pt idx="2">
                  <c:v>22</c:v>
                </c:pt>
                <c:pt idx="3">
                  <c:v>20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51-4FB0-B407-0C693C3772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9213834683708031E-2"/>
          <c:y val="0.63129709111941523"/>
          <c:w val="0.89741774126060325"/>
          <c:h val="0.343421758378113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ПРОФЕССИОНАЛИЗМ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718-47A0-9302-10507450B8D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718-47A0-9302-10507450B8D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718-47A0-9302-10507450B8D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718-47A0-9302-10507450B8D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718-47A0-9302-10507450B8D3}"/>
              </c:ext>
            </c:extLst>
          </c:dPt>
          <c:cat>
            <c:strRef>
              <c:f>Лист1!$A$2:$A$6</c:f>
              <c:strCache>
                <c:ptCount val="5"/>
                <c:pt idx="0">
                  <c:v>Очень высокий</c:v>
                </c:pt>
                <c:pt idx="1">
                  <c:v>Высокий</c:v>
                </c:pt>
                <c:pt idx="2">
                  <c:v>Средний</c:v>
                </c:pt>
                <c:pt idx="3">
                  <c:v>Низкий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13</c:v>
                </c:pt>
                <c:pt idx="1">
                  <c:v>51</c:v>
                </c:pt>
                <c:pt idx="2">
                  <c:v>10</c:v>
                </c:pt>
                <c:pt idx="3">
                  <c:v>1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9D-4C19-8E90-86A5FCE629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САЙТ КОЛЛЕДЖА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1F3-4DDF-B0A5-B0AA74683DE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1F3-4DDF-B0A5-B0AA74683DE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1F3-4DDF-B0A5-B0AA74683DE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1F3-4DDF-B0A5-B0AA74683DE3}"/>
              </c:ext>
            </c:extLst>
          </c:dPt>
          <c:cat>
            <c:strRef>
              <c:f>Лист1!$A$2:$A$5</c:f>
              <c:strCache>
                <c:ptCount val="4"/>
                <c:pt idx="0">
                  <c:v>Да, полнгостью</c:v>
                </c:pt>
                <c:pt idx="1">
                  <c:v>Удовлетворяет частично</c:v>
                </c:pt>
                <c:pt idx="2">
                  <c:v>Нет, не удовлетворяет</c:v>
                </c:pt>
                <c:pt idx="3">
                  <c:v>Не пользуюсь сайтом колледжа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51</c:v>
                </c:pt>
                <c:pt idx="1">
                  <c:v>16</c:v>
                </c:pt>
                <c:pt idx="2">
                  <c:v>26</c:v>
                </c:pt>
                <c:pt idx="3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3A-4897-B61A-8FC4EAC590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ОБРАЗОВАНИЕ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9A-4527-B9B3-5115E848AB6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B9A-4527-B9B3-5115E848AB6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B9A-4527-B9B3-5115E848AB6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B9A-4527-B9B3-5115E848AB6E}"/>
              </c:ext>
            </c:extLst>
          </c:dPt>
          <c:cat>
            <c:strRef>
              <c:f>Лист1!$A$2:$A$5</c:f>
              <c:strCache>
                <c:ptCount val="4"/>
                <c:pt idx="0">
                  <c:v>Отличное</c:v>
                </c:pt>
                <c:pt idx="1">
                  <c:v>Хорошее</c:v>
                </c:pt>
                <c:pt idx="2">
                  <c:v>Удовлетворительное</c:v>
                </c:pt>
                <c:pt idx="3">
                  <c:v>Неудовлетворительное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33</c:v>
                </c:pt>
                <c:pt idx="1">
                  <c:v>60</c:v>
                </c:pt>
                <c:pt idx="2">
                  <c:v>7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56-4E1E-9750-3F8F7C74A1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ВОСПИТАНИЕ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5C8-4FDA-973F-56566FBB0E1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5C8-4FDA-973F-56566FBB0E1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5C8-4FDA-973F-56566FBB0E1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5C8-4FDA-973F-56566FBB0E18}"/>
              </c:ext>
            </c:extLst>
          </c:dPt>
          <c:cat>
            <c:strRef>
              <c:f>Лист1!$A$2:$A$5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91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3E-4D3C-819B-D662CB50EE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ОБРАЗОВАНИЕ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68-492D-B22A-265E58FF5C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768-492D-B22A-265E58FF5CB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768-492D-B22A-265E58FF5CB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768-492D-B22A-265E58FF5CBE}"/>
              </c:ext>
            </c:extLst>
          </c:dPt>
          <c:cat>
            <c:strRef>
              <c:f>Лист1!$A$2:$A$5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91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9B-46F3-A0A7-062993C365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КОЛЛЕДЖ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516-4DC1-AFC7-7F026A84CD4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516-4DC1-AFC7-7F026A84CD4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516-4DC1-AFC7-7F026A84CD4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516-4DC1-AFC7-7F026A84CD4F}"/>
              </c:ext>
            </c:extLst>
          </c:dPt>
          <c:cat>
            <c:strRef>
              <c:f>Лист1!$A$2:$A$5</c:f>
              <c:strCache>
                <c:ptCount val="4"/>
                <c:pt idx="0">
                  <c:v>Да</c:v>
                </c:pt>
                <c:pt idx="1">
                  <c:v>Скорее да, чем нет</c:v>
                </c:pt>
                <c:pt idx="2">
                  <c:v>Скорее нет, чем да</c:v>
                </c:pt>
                <c:pt idx="3">
                  <c:v>Нет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57</c:v>
                </c:pt>
                <c:pt idx="1">
                  <c:v>40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78-4AA6-8DC1-91F1B24D9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ОБРАЗОВАНИЕ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3AB-4EAA-A358-DAA166D6924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3AB-4EAA-A358-DAA166D6924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3AB-4EAA-A358-DAA166D6924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3AB-4EAA-A358-DAA166D6924E}"/>
              </c:ext>
            </c:extLst>
          </c:dPt>
          <c:cat>
            <c:strRef>
              <c:f>Лист1!$A$2:$A$5</c:f>
              <c:strCache>
                <c:ptCount val="4"/>
                <c:pt idx="0">
                  <c:v>Да</c:v>
                </c:pt>
                <c:pt idx="1">
                  <c:v>Скорее да, чем нет</c:v>
                </c:pt>
                <c:pt idx="2">
                  <c:v>Скорее нет, чем да</c:v>
                </c:pt>
                <c:pt idx="3">
                  <c:v>Нет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60</c:v>
                </c:pt>
                <c:pt idx="1">
                  <c:v>38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D4-4E75-AA98-A5153C9512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0.42091</cdr:x>
      <cdr:y>0.32096</cdr:y>
    </cdr:from>
    <cdr:to>
      <cdr:x>0.50787</cdr:x>
      <cdr:y>0.5311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26131" y="139660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25%</a:t>
          </a:r>
          <a:endParaRPr lang="ru-RU" sz="2400" dirty="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0.54567</cdr:x>
      <cdr:y>0.45922</cdr:y>
    </cdr:from>
    <cdr:to>
      <cdr:x>0.63263</cdr:x>
      <cdr:y>0.66936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38091" y="199822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800" dirty="0" smtClean="0"/>
            <a:t>83%</a:t>
          </a:r>
          <a:endParaRPr lang="ru-RU" sz="2800" dirty="0"/>
        </a:p>
      </cdr:txBody>
    </cdr:sp>
  </cdr:relSizeAnchor>
  <cdr:relSizeAnchor xmlns:cdr="http://schemas.openxmlformats.org/drawingml/2006/chartDrawing">
    <cdr:from>
      <cdr:x>0.43676</cdr:x>
      <cdr:y>0.24483</cdr:y>
    </cdr:from>
    <cdr:to>
      <cdr:x>0.52372</cdr:x>
      <cdr:y>0.45498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592782" y="10653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dirty="0" smtClean="0"/>
            <a:t>14%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0.38933</cdr:x>
      <cdr:y>0.28986</cdr:y>
    </cdr:from>
    <cdr:to>
      <cdr:x>0.47628</cdr:x>
      <cdr:y>0.5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094018" y="126126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dirty="0" smtClean="0"/>
            <a:t>3%</a:t>
          </a:r>
          <a:endParaRPr lang="ru-RU" sz="24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0.46812</cdr:x>
      <cdr:y>0.54896</cdr:y>
    </cdr:from>
    <cdr:to>
      <cdr:x>0.55507</cdr:x>
      <cdr:y>0.75121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922520" y="248194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dirty="0" smtClean="0"/>
            <a:t>22%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0.39731</cdr:x>
      <cdr:y>0.39888</cdr:y>
    </cdr:from>
    <cdr:to>
      <cdr:x>0.48427</cdr:x>
      <cdr:y>0.60112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177938" y="180337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20%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0.42795</cdr:x>
      <cdr:y>0.20514</cdr:y>
    </cdr:from>
    <cdr:to>
      <cdr:x>0.51491</cdr:x>
      <cdr:y>0.40739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500154" y="92746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14%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0.51532</cdr:x>
      <cdr:y>0.21541</cdr:y>
    </cdr:from>
    <cdr:to>
      <cdr:x>0.60228</cdr:x>
      <cdr:y>0.41766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418909" y="97388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14%</a:t>
          </a:r>
          <a:endParaRPr lang="ru-RU" sz="24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0.42712</cdr:x>
      <cdr:y>0.26284</cdr:y>
    </cdr:from>
    <cdr:to>
      <cdr:x>0.51408</cdr:x>
      <cdr:y>0.47298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91446" y="11437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25%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0.51408</cdr:x>
      <cdr:y>0.21831</cdr:y>
    </cdr:from>
    <cdr:to>
      <cdr:x>0.60104</cdr:x>
      <cdr:y>0.42845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405846" y="94993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13%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0.36253</cdr:x>
      <cdr:y>0.55611</cdr:y>
    </cdr:from>
    <cdr:to>
      <cdr:x>0.44948</cdr:x>
      <cdr:y>0.76625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812177" y="24198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10%</a:t>
          </a:r>
          <a:endParaRPr lang="ru-RU" sz="24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0.52402</cdr:x>
      <cdr:y>0.35797</cdr:y>
    </cdr:from>
    <cdr:to>
      <cdr:x>0.61097</cdr:x>
      <cdr:y>0.56811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10349" y="155765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43%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0.44576</cdr:x>
      <cdr:y>0.28592</cdr:y>
    </cdr:from>
    <cdr:to>
      <cdr:x>0.53271</cdr:x>
      <cdr:y>0.49606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687389" y="124414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0.4383</cdr:x>
      <cdr:y>0.24089</cdr:y>
    </cdr:from>
    <cdr:to>
      <cdr:x>0.52526</cdr:x>
      <cdr:y>0.45103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609011" y="10482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22%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0.41718</cdr:x>
      <cdr:y>0.44203</cdr:y>
    </cdr:from>
    <cdr:to>
      <cdr:x>0.50414</cdr:x>
      <cdr:y>0.65217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386943" y="192341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22%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0.47764</cdr:x>
      <cdr:y>0.58012</cdr:y>
    </cdr:from>
    <cdr:to>
      <cdr:x>0.5646</cdr:x>
      <cdr:y>0.79026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022669" y="252430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dirty="0" smtClean="0"/>
            <a:t>13%</a:t>
          </a:r>
          <a:endParaRPr lang="ru-RU" sz="20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0.45818</cdr:x>
      <cdr:y>0.5531</cdr:y>
    </cdr:from>
    <cdr:to>
      <cdr:x>0.54513</cdr:x>
      <cdr:y>0.76325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818017" y="24067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60%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0.54017</cdr:x>
      <cdr:y>0.32495</cdr:y>
    </cdr:from>
    <cdr:to>
      <cdr:x>0.62712</cdr:x>
      <cdr:y>0.53509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680166" y="14139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/>
            <a:t>33%</a:t>
          </a:r>
          <a:endParaRPr lang="ru-RU" sz="24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0.50439</cdr:x>
      <cdr:y>0.55686</cdr:y>
    </cdr:from>
    <cdr:to>
      <cdr:x>0.59135</cdr:x>
      <cdr:y>0.76701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303982" y="242310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800" dirty="0" smtClean="0"/>
            <a:t>90%</a:t>
          </a:r>
          <a:endParaRPr lang="ru-RU" sz="28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0.51669</cdr:x>
      <cdr:y>0.51017</cdr:y>
    </cdr:from>
    <cdr:to>
      <cdr:x>0.60365</cdr:x>
      <cdr:y>0.72031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433291" y="221990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800" dirty="0" smtClean="0"/>
            <a:t>90%</a:t>
          </a:r>
          <a:endParaRPr lang="ru-RU" sz="28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0.56412</cdr:x>
      <cdr:y>0.46134</cdr:y>
    </cdr:from>
    <cdr:to>
      <cdr:x>0.65108</cdr:x>
      <cdr:y>0.67149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932055" y="200746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800" dirty="0" smtClean="0"/>
            <a:t>57%</a:t>
          </a:r>
          <a:endParaRPr lang="ru-RU" sz="2800" dirty="0"/>
        </a:p>
      </cdr:txBody>
    </cdr:sp>
  </cdr:relSizeAnchor>
  <cdr:relSizeAnchor xmlns:cdr="http://schemas.openxmlformats.org/drawingml/2006/chartDrawing">
    <cdr:from>
      <cdr:x>0.40162</cdr:x>
      <cdr:y>0.44436</cdr:y>
    </cdr:from>
    <cdr:to>
      <cdr:x>0.47804</cdr:x>
      <cdr:y>0.59295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223327" y="1933575"/>
          <a:ext cx="803563" cy="6465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800" dirty="0" smtClean="0"/>
            <a:t>40%</a:t>
          </a:r>
          <a:endParaRPr lang="ru-RU" sz="2800" dirty="0"/>
        </a:p>
      </cdr:txBody>
    </cdr:sp>
  </cdr:relSizeAnchor>
  <cdr:relSizeAnchor xmlns:cdr="http://schemas.openxmlformats.org/drawingml/2006/chartDrawing">
    <cdr:from>
      <cdr:x>0.47277</cdr:x>
      <cdr:y>0.19601</cdr:y>
    </cdr:from>
    <cdr:to>
      <cdr:x>0.55973</cdr:x>
      <cdr:y>0.40616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971473" y="85292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dirty="0" smtClean="0"/>
            <a:t>3%</a:t>
          </a:r>
          <a:endParaRPr lang="ru-RU" sz="24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0.53601</cdr:x>
      <cdr:y>0.39342</cdr:y>
    </cdr:from>
    <cdr:to>
      <cdr:x>0.62297</cdr:x>
      <cdr:y>0.60356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636491" y="171190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800" dirty="0" smtClean="0"/>
            <a:t>59%</a:t>
          </a:r>
          <a:endParaRPr lang="ru-RU" sz="2800" dirty="0"/>
        </a:p>
      </cdr:txBody>
    </cdr:sp>
  </cdr:relSizeAnchor>
  <cdr:relSizeAnchor xmlns:cdr="http://schemas.openxmlformats.org/drawingml/2006/chartDrawing">
    <cdr:from>
      <cdr:x>0.41919</cdr:x>
      <cdr:y>0.43163</cdr:y>
    </cdr:from>
    <cdr:to>
      <cdr:x>0.50615</cdr:x>
      <cdr:y>0.64177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408055" y="187815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dirty="0" smtClean="0"/>
            <a:t>38%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0.47014</cdr:x>
      <cdr:y>0.16205</cdr:y>
    </cdr:from>
    <cdr:to>
      <cdr:x>0.55709</cdr:x>
      <cdr:y>0.37219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943763" y="70513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dirty="0" smtClean="0"/>
            <a:t>2%</a:t>
          </a:r>
          <a:endParaRPr lang="ru-RU" sz="24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F065-990E-4B8E-9E55-2A09DD2E1D90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C7FE-8002-4C95-A61E-AA85D4F8D6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855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F065-990E-4B8E-9E55-2A09DD2E1D90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C7FE-8002-4C95-A61E-AA85D4F8D6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529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F065-990E-4B8E-9E55-2A09DD2E1D90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C7FE-8002-4C95-A61E-AA85D4F8D6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73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F065-990E-4B8E-9E55-2A09DD2E1D90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C7FE-8002-4C95-A61E-AA85D4F8D6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354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F065-990E-4B8E-9E55-2A09DD2E1D90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C7FE-8002-4C95-A61E-AA85D4F8D6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637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F065-990E-4B8E-9E55-2A09DD2E1D90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C7FE-8002-4C95-A61E-AA85D4F8D6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674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F065-990E-4B8E-9E55-2A09DD2E1D90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C7FE-8002-4C95-A61E-AA85D4F8D6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906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F065-990E-4B8E-9E55-2A09DD2E1D90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C7FE-8002-4C95-A61E-AA85D4F8D6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49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F065-990E-4B8E-9E55-2A09DD2E1D90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C7FE-8002-4C95-A61E-AA85D4F8D6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441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F065-990E-4B8E-9E55-2A09DD2E1D90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C7FE-8002-4C95-A61E-AA85D4F8D6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26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F065-990E-4B8E-9E55-2A09DD2E1D90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C7FE-8002-4C95-A61E-AA85D4F8D6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48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EF065-990E-4B8E-9E55-2A09DD2E1D90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EC7FE-8002-4C95-A61E-AA85D4F8D6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641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3189" y="1579563"/>
            <a:ext cx="9144000" cy="304468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Опрос родителей студентов об удовлетворённости обучения в колледже</a:t>
            </a:r>
            <a:br>
              <a:rPr lang="ru-RU" b="1" dirty="0" smtClean="0"/>
            </a:br>
            <a:r>
              <a:rPr lang="ru-RU" sz="4000" dirty="0" smtClean="0"/>
              <a:t>(анонимная анкета)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216697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Рекомендовали бы вы наш колледж своим друзьям, родственникам для получения качественного образования?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729132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8948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Согласны ли вы с тем, что введение инноваций в колледже способствует </a:t>
            </a:r>
            <a:r>
              <a:rPr lang="ru-RU" dirty="0"/>
              <a:t>п</a:t>
            </a:r>
            <a:r>
              <a:rPr lang="ru-RU" dirty="0" smtClean="0"/>
              <a:t>овышению качества образования?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84269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2227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Участвовали родители студентов 1-4 курса, всего 100 человек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5488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39989" y="3239589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25%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387737" y="4336869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25%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264331" y="4336868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25%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02475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9880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Какие факторы, на ваш взгляд, оказывают решающее влияние на обеспечение качества образования?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7393884"/>
              </p:ext>
            </p:extLst>
          </p:nvPr>
        </p:nvGraphicFramePr>
        <p:xfrm>
          <a:off x="489527" y="1653309"/>
          <a:ext cx="11259128" cy="5098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714309" y="3735977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30%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46589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 вы в целом оцениваете уровень </a:t>
            </a:r>
            <a:r>
              <a:rPr lang="ru-RU" dirty="0" err="1" smtClean="0"/>
              <a:t>професссионализма</a:t>
            </a:r>
            <a:r>
              <a:rPr lang="ru-RU" dirty="0" smtClean="0"/>
              <a:t> преподавателей колледжа?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550607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244046" y="4245429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50%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51906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Удовлетворяет ли вас информационное содержание сайта колледжа?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479500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0730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 бы вы оценили качество образования, которое даёт колледж?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43645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1160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Удовлетворены ли вы качеством воспитательной работы в колледже?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3027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4154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Удовлетворены ли вы качеством образовательных услуг в колледже?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6715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116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Если бы вам  представилась возможность ещё раз выбрать учебное заведение для обучения, выбрали бы вы наш колледж?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8225200"/>
              </p:ext>
            </p:extLst>
          </p:nvPr>
        </p:nvGraphicFramePr>
        <p:xfrm>
          <a:off x="838200" y="1834862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18381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199</Words>
  <Application>Microsoft Office PowerPoint</Application>
  <PresentationFormat>Широкоэкранный</PresentationFormat>
  <Paragraphs>51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Опрос родителей студентов об удовлетворённости обучения в колледже (анонимная анкета)</vt:lpstr>
      <vt:lpstr>Участвовали родители студентов 1-4 курса, всего 100 человек</vt:lpstr>
      <vt:lpstr>Какие факторы, на ваш взгляд, оказывают решающее влияние на обеспечение качества образования?</vt:lpstr>
      <vt:lpstr>Как вы в целом оцениваете уровень професссионализма преподавателей колледжа?</vt:lpstr>
      <vt:lpstr>Удовлетворяет ли вас информационное содержание сайта колледжа?</vt:lpstr>
      <vt:lpstr>Как бы вы оценили качество образования, которое даёт колледж?</vt:lpstr>
      <vt:lpstr>Удовлетворены ли вы качеством воспитательной работы в колледже?</vt:lpstr>
      <vt:lpstr>Удовлетворены ли вы качеством образовательных услуг в колледже?</vt:lpstr>
      <vt:lpstr>Если бы вам  представилась возможность ещё раз выбрать учебное заведение для обучения, выбрали бы вы наш колледж?</vt:lpstr>
      <vt:lpstr>Рекомендовали бы вы наш колледж своим друзьям, родственникам для получения качественного образования?</vt:lpstr>
      <vt:lpstr>Согласны ли вы с тем, что введение инноваций в колледже способствует повышению качества образования?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Опрос родителей студентов об удовлетворённости обучения в колледже (анонимная анкета)</dc:title>
  <dc:creator>user</dc:creator>
  <cp:lastModifiedBy>Admin-PC</cp:lastModifiedBy>
  <cp:revision>23</cp:revision>
  <dcterms:created xsi:type="dcterms:W3CDTF">2023-11-16T08:02:39Z</dcterms:created>
  <dcterms:modified xsi:type="dcterms:W3CDTF">2023-11-19T19:32:25Z</dcterms:modified>
</cp:coreProperties>
</file>