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КУРС ОБУЧЕНИЯ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8A7-4516-AA8C-C049E55BDC5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8A7-4516-AA8C-C049E55BDC5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8A7-4516-AA8C-C049E55BDC5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8A7-4516-AA8C-C049E55BDC5E}"/>
              </c:ext>
            </c:extLst>
          </c:dPt>
          <c:cat>
            <c:strRef>
              <c:f>Лист1!$A$2:$A$5</c:f>
              <c:strCache>
                <c:ptCount val="4"/>
                <c:pt idx="0">
                  <c:v>1 курс</c:v>
                </c:pt>
                <c:pt idx="1">
                  <c:v>2 курс</c:v>
                </c:pt>
                <c:pt idx="2">
                  <c:v>3 курс</c:v>
                </c:pt>
                <c:pt idx="3">
                  <c:v>4 курс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72-4B78-AA8A-0CFB740AF3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881960135417855"/>
          <c:y val="8.2192190080384475E-2"/>
          <c:w val="0.31180398645821444"/>
          <c:h val="0.2077220845634147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НРАВСТВЕННОСТЬ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EF4-47DC-9C9E-363EEDB1251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EF4-47DC-9C9E-363EEDB1251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EF4-47DC-9C9E-363EEDB1251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EF4-47DC-9C9E-363EEDB12510}"/>
              </c:ext>
            </c:extLst>
          </c:dPt>
          <c:cat>
            <c:strRef>
              <c:f>Лист1!$A$2:$A$5</c:f>
              <c:strCache>
                <c:ptCount val="3"/>
                <c:pt idx="0">
                  <c:v>Позитивная</c:v>
                </c:pt>
                <c:pt idx="1">
                  <c:v>Нейтральная</c:v>
                </c:pt>
                <c:pt idx="2">
                  <c:v>Негативная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35</c:v>
                </c:pt>
                <c:pt idx="1">
                  <c:v>57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1D-4915-97DE-D35C5CA357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642597664422381"/>
          <c:y val="0.88032968250225563"/>
          <c:w val="0.64366969074517855"/>
          <c:h val="0.102158462523481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ГРУППА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37B-4A13-91FB-1A5D8614065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37B-4A13-91FB-1A5D8614065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37B-4A13-91FB-1A5D8614065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37B-4A13-91FB-1A5D86140654}"/>
              </c:ext>
            </c:extLst>
          </c:dPt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93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94-4A77-B87E-6AD1797625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КУРАТОР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84D-4C4A-BE1B-B099212EB91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84D-4C4A-BE1B-B099212EB91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84D-4C4A-BE1B-B099212EB91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84D-4C4A-BE1B-B099212EB912}"/>
              </c:ext>
            </c:extLst>
          </c:dPt>
          <c:cat>
            <c:strRef>
              <c:f>Лист1!$A$2:$A$5</c:f>
              <c:strCache>
                <c:ptCount val="3"/>
                <c:pt idx="0">
                  <c:v>Часто</c:v>
                </c:pt>
                <c:pt idx="1">
                  <c:v>Редко</c:v>
                </c:pt>
                <c:pt idx="2">
                  <c:v>Никогда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15</c:v>
                </c:pt>
                <c:pt idx="2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59-4CEE-B71C-217D778A74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ГРУППА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5B2-43AE-8A44-22894EA93F5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5B2-43AE-8A44-22894EA93F5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5B2-43AE-8A44-22894EA93F5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5B2-43AE-8A44-22894EA93F57}"/>
              </c:ext>
            </c:extLst>
          </c:dPt>
          <c:cat>
            <c:strRef>
              <c:f>Лист1!$A$2:$A$5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68</c:v>
                </c:pt>
                <c:pt idx="1">
                  <c:v>12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A8-4389-BB38-74F6E76AD2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УДОВЛЕТВОРЁННОСТЬ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182-4F28-8340-C55A3D22C01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182-4F28-8340-C55A3D22C01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182-4F28-8340-C55A3D22C01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182-4F28-8340-C55A3D22C01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182-4F28-8340-C55A3D22C010}"/>
              </c:ext>
            </c:extLst>
          </c:dPt>
          <c:cat>
            <c:strRef>
              <c:f>Лист1!$A$2:$A$6</c:f>
              <c:strCache>
                <c:ptCount val="5"/>
                <c:pt idx="0">
                  <c:v>Полностью удовлетворён</c:v>
                </c:pt>
                <c:pt idx="1">
                  <c:v>Скорее удовлетворён</c:v>
                </c:pt>
                <c:pt idx="2">
                  <c:v>Не очень удовлетворён</c:v>
                </c:pt>
                <c:pt idx="3">
                  <c:v>Совсем не удовлетворён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33</c:v>
                </c:pt>
                <c:pt idx="1">
                  <c:v>39</c:v>
                </c:pt>
                <c:pt idx="2">
                  <c:v>18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35-49D8-8D57-F53D359CA7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ТРУДНОСТИ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CB4-4151-B28C-B9AC12BA05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CB4-4151-B28C-B9AC12BA053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CB4-4151-B28C-B9AC12BA053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CB4-4151-B28C-B9AC12BA0530}"/>
              </c:ext>
            </c:extLst>
          </c:dPt>
          <c:cat>
            <c:strRef>
              <c:f>Лист1!$A$2:$A$5</c:f>
              <c:strCache>
                <c:ptCount val="4"/>
                <c:pt idx="0">
                  <c:v>Нет, не испытываю трудности</c:v>
                </c:pt>
                <c:pt idx="1">
                  <c:v>Да, высокая учебная нагрузка</c:v>
                </c:pt>
                <c:pt idx="2">
                  <c:v>Да, отсутствие интереса к дисциплинам</c:v>
                </c:pt>
                <c:pt idx="3">
                  <c:v>Да, трудности общения с педагогом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52</c:v>
                </c:pt>
                <c:pt idx="1">
                  <c:v>24</c:v>
                </c:pt>
                <c:pt idx="2">
                  <c:v>11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B1-4F42-B073-0107197579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ПРОБЛЕМЫ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73B-4A86-BDB1-1AFE705DBDF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73B-4A86-BDB1-1AFE705DBDF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73B-4A86-BDB1-1AFE705DBDF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73B-4A86-BDB1-1AFE705DBDF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73B-4A86-BDB1-1AFE705DBDF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73B-4A86-BDB1-1AFE705DBDF1}"/>
              </c:ext>
            </c:extLst>
          </c:dPt>
          <c:cat>
            <c:strRef>
              <c:f>Лист1!$A$2:$A$7</c:f>
              <c:strCache>
                <c:ptCount val="6"/>
                <c:pt idx="0">
                  <c:v>Проблем нет</c:v>
                </c:pt>
                <c:pt idx="1">
                  <c:v>Неудовлетворительная организация учебного процесса</c:v>
                </c:pt>
                <c:pt idx="2">
                  <c:v>Неудовлетворительное преподавание по некоторым предметам</c:v>
                </c:pt>
                <c:pt idx="3">
                  <c:v>Несоответствие изучаемых дисциплин и получаемой специальности</c:v>
                </c:pt>
                <c:pt idx="4">
                  <c:v>Перегруженность аудиторными занятиями</c:v>
                </c:pt>
                <c:pt idx="5">
                  <c:v>Устаревшие методы преподавания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37</c:v>
                </c:pt>
                <c:pt idx="1">
                  <c:v>16</c:v>
                </c:pt>
                <c:pt idx="2">
                  <c:v>25</c:v>
                </c:pt>
                <c:pt idx="3">
                  <c:v>9</c:v>
                </c:pt>
                <c:pt idx="4">
                  <c:v>10</c:v>
                </c:pt>
                <c:pt idx="5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D9-4FE9-BB2A-3432260B57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3558522575982363E-2"/>
          <c:y val="0.58990774791569855"/>
          <c:w val="0.92307609646620281"/>
          <c:h val="0.392580397110038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ПОМОЩЬ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C9-43A4-ACC5-20F454CF177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0C9-43A4-ACC5-20F454CF177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0C9-43A4-ACC5-20F454CF177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0C9-43A4-ACC5-20F454CF177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0C9-43A4-ACC5-20F454CF177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0C9-43A4-ACC5-20F454CF177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0C9-43A4-ACC5-20F454CF1778}"/>
              </c:ext>
            </c:extLst>
          </c:dPt>
          <c:cat>
            <c:strRef>
              <c:f>Лист1!$A$2:$A$8</c:f>
              <c:strCache>
                <c:ptCount val="7"/>
                <c:pt idx="0">
                  <c:v>К родным</c:v>
                </c:pt>
                <c:pt idx="1">
                  <c:v>К друзьям</c:v>
                </c:pt>
                <c:pt idx="2">
                  <c:v>В студсовет</c:v>
                </c:pt>
                <c:pt idx="3">
                  <c:v>К куратору группы</c:v>
                </c:pt>
                <c:pt idx="4">
                  <c:v>К преподавателям</c:v>
                </c:pt>
                <c:pt idx="5">
                  <c:v>К администрации колледжа</c:v>
                </c:pt>
                <c:pt idx="6">
                  <c:v>Другое 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60</c:v>
                </c:pt>
                <c:pt idx="1">
                  <c:v>77</c:v>
                </c:pt>
                <c:pt idx="2">
                  <c:v>1</c:v>
                </c:pt>
                <c:pt idx="3">
                  <c:v>22</c:v>
                </c:pt>
                <c:pt idx="4">
                  <c:v>23</c:v>
                </c:pt>
                <c:pt idx="5">
                  <c:v>2</c:v>
                </c:pt>
                <c:pt idx="6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86-4921-807A-E18322FC2F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КАЧЕСТВО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2E5-4815-AFF7-FCE4AB39E56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2E5-4815-AFF7-FCE4AB39E56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2E5-4815-AFF7-FCE4AB39E56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2E5-4815-AFF7-FCE4AB39E56C}"/>
              </c:ext>
            </c:extLst>
          </c:dPt>
          <c:cat>
            <c:strRef>
              <c:f>Лист1!$A$2:$A$5</c:f>
              <c:strCache>
                <c:ptCount val="4"/>
                <c:pt idx="0">
                  <c:v>Отлично</c:v>
                </c:pt>
                <c:pt idx="1">
                  <c:v>Хорошо</c:v>
                </c:pt>
                <c:pt idx="2">
                  <c:v>Удовлетворительно</c:v>
                </c:pt>
                <c:pt idx="3">
                  <c:v>Неудовлетворительно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</c:v>
                </c:pt>
                <c:pt idx="1">
                  <c:v>46</c:v>
                </c:pt>
                <c:pt idx="2">
                  <c:v>22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C2-4075-86F1-C3CEDCB3EE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ПРОФЕССИОНАЛИЗМ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4A3-40ED-AC06-BE9402452FB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4A3-40ED-AC06-BE9402452FB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4A3-40ED-AC06-BE9402452FB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4A3-40ED-AC06-BE9402452FB4}"/>
              </c:ext>
            </c:extLst>
          </c:dPt>
          <c:cat>
            <c:strRef>
              <c:f>Лист1!$A$2:$A$5</c:f>
              <c:strCache>
                <c:ptCount val="4"/>
                <c:pt idx="0">
                  <c:v>Высокий</c:v>
                </c:pt>
                <c:pt idx="1">
                  <c:v>Довольно высокий</c:v>
                </c:pt>
                <c:pt idx="2">
                  <c:v>На среднем уровне</c:v>
                </c:pt>
                <c:pt idx="3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</c:v>
                </c:pt>
                <c:pt idx="1">
                  <c:v>51</c:v>
                </c:pt>
                <c:pt idx="2">
                  <c:v>30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BC-4D88-B07A-2936A1092C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РАСПИСАНИЕ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F08-47E8-B73A-2F3B19358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F08-47E8-B73A-2F3B19358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F08-47E8-B73A-2F3B19358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F08-47E8-B73A-2F3B193583B2}"/>
              </c:ext>
            </c:extLst>
          </c:dPt>
          <c:cat>
            <c:strRef>
              <c:f>Лист1!$A$2:$A$5</c:f>
              <c:strCache>
                <c:ptCount val="4"/>
                <c:pt idx="0">
                  <c:v>Полностью устраивает</c:v>
                </c:pt>
                <c:pt idx="1">
                  <c:v>В большинстве случаев</c:v>
                </c:pt>
                <c:pt idx="2">
                  <c:v>Чаще не устраивает</c:v>
                </c:pt>
                <c:pt idx="3">
                  <c:v>овсем не устраивает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48</c:v>
                </c:pt>
                <c:pt idx="2">
                  <c:v>25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D0-4937-A363-29223C5905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ЗОЖ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17B-41F1-9581-8EA72BE3B6D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17B-41F1-9581-8EA72BE3B6D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17B-41F1-9581-8EA72BE3B6D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17B-41F1-9581-8EA72BE3B6D4}"/>
              </c:ext>
            </c:extLst>
          </c:dPt>
          <c:cat>
            <c:strRef>
              <c:f>Лист1!$A$2:$A$5</c:f>
              <c:strCache>
                <c:ptCount val="4"/>
                <c:pt idx="0">
                  <c:v>Способствует</c:v>
                </c:pt>
                <c:pt idx="1">
                  <c:v>Недостаточно способствует</c:v>
                </c:pt>
                <c:pt idx="2">
                  <c:v>Не способствует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40</c:v>
                </c:pt>
                <c:pt idx="1">
                  <c:v>17</c:v>
                </c:pt>
                <c:pt idx="2">
                  <c:v>25</c:v>
                </c:pt>
                <c:pt idx="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62-4920-99C6-4E22E8F0C0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2417265776560542E-2"/>
          <c:y val="0.81075062429073541"/>
          <c:w val="0.80497223173190313"/>
          <c:h val="0.180493448222133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0.41843</cdr:x>
      <cdr:y>0.30994</cdr:y>
    </cdr:from>
    <cdr:to>
      <cdr:x>0.48675</cdr:x>
      <cdr:y>0.48105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00006" y="1348649"/>
          <a:ext cx="718457" cy="7445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0.3911</cdr:x>
      <cdr:y>0.30393</cdr:y>
    </cdr:from>
    <cdr:to>
      <cdr:x>0.47308</cdr:x>
      <cdr:y>0.45404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112622" y="1322523"/>
          <a:ext cx="862149" cy="6531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25%</a:t>
          </a:r>
          <a:endParaRPr lang="ru-RU" sz="2400" dirty="0"/>
        </a:p>
      </cdr:txBody>
    </cdr:sp>
  </cdr:relSizeAnchor>
  <cdr:relSizeAnchor xmlns:cdr="http://schemas.openxmlformats.org/drawingml/2006/chartDrawing">
    <cdr:from>
      <cdr:x>0.54017</cdr:x>
      <cdr:y>0.28292</cdr:y>
    </cdr:from>
    <cdr:to>
      <cdr:x>0.62712</cdr:x>
      <cdr:y>0.49306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680166" y="123108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/>
            <a:t>25%</a:t>
          </a:r>
        </a:p>
      </cdr:txBody>
    </cdr:sp>
  </cdr:relSizeAnchor>
  <cdr:relSizeAnchor xmlns:cdr="http://schemas.openxmlformats.org/drawingml/2006/chartDrawing">
    <cdr:from>
      <cdr:x>0.53892</cdr:x>
      <cdr:y>0.58613</cdr:y>
    </cdr:from>
    <cdr:to>
      <cdr:x>0.62588</cdr:x>
      <cdr:y>0.79627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667103" y="255043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/>
            <a:t>25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0.41542</cdr:x>
      <cdr:y>0.57412</cdr:y>
    </cdr:from>
    <cdr:to>
      <cdr:x>0.50238</cdr:x>
      <cdr:y>0.78426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368437" y="249818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/>
            <a:t>25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0.41304</cdr:x>
      <cdr:y>0.5</cdr:y>
    </cdr:from>
    <cdr:to>
      <cdr:x>0.5</cdr:x>
      <cdr:y>0.71014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43400" y="217566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60%</a:t>
          </a:r>
          <a:endParaRPr lang="ru-RU" sz="2400" dirty="0"/>
        </a:p>
      </cdr:txBody>
    </cdr:sp>
  </cdr:relSizeAnchor>
  <cdr:relSizeAnchor xmlns:cdr="http://schemas.openxmlformats.org/drawingml/2006/chartDrawing">
    <cdr:from>
      <cdr:x>0.55383</cdr:x>
      <cdr:y>0.27992</cdr:y>
    </cdr:from>
    <cdr:to>
      <cdr:x>0.64079</cdr:x>
      <cdr:y>0.49006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823857" y="121802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35%</a:t>
          </a:r>
          <a:endParaRPr lang="ru-RU" sz="2400" dirty="0"/>
        </a:p>
      </cdr:txBody>
    </cdr:sp>
  </cdr:relSizeAnchor>
  <cdr:relSizeAnchor xmlns:cdr="http://schemas.openxmlformats.org/drawingml/2006/chartDrawing">
    <cdr:from>
      <cdr:x>0.45652</cdr:x>
      <cdr:y>0.18085</cdr:y>
    </cdr:from>
    <cdr:to>
      <cdr:x>0.54348</cdr:x>
      <cdr:y>0.39099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800600" y="78694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5%</a:t>
          </a:r>
          <a:endParaRPr lang="ru-RU" sz="24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0.5</cdr:x>
      <cdr:y>0.53809</cdr:y>
    </cdr:from>
    <cdr:to>
      <cdr:x>0.58696</cdr:x>
      <cdr:y>0.74824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257800" y="234142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800" dirty="0" smtClean="0"/>
            <a:t>93%</a:t>
          </a:r>
          <a:endParaRPr lang="ru-RU" sz="2800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0.4383</cdr:x>
      <cdr:y>0.57112</cdr:y>
    </cdr:from>
    <cdr:to>
      <cdr:x>0.52526</cdr:x>
      <cdr:y>0.78126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09011" y="248511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80%</a:t>
          </a:r>
          <a:endParaRPr lang="ru-RU" sz="2400" dirty="0"/>
        </a:p>
      </cdr:txBody>
    </cdr:sp>
  </cdr:relSizeAnchor>
  <cdr:relSizeAnchor xmlns:cdr="http://schemas.openxmlformats.org/drawingml/2006/chartDrawing">
    <cdr:from>
      <cdr:x>0.53892</cdr:x>
      <cdr:y>0.28986</cdr:y>
    </cdr:from>
    <cdr:to>
      <cdr:x>0.62588</cdr:x>
      <cdr:y>0.5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667103" y="126126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15%</a:t>
          </a:r>
          <a:endParaRPr lang="ru-RU" sz="2400" dirty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0.53892</cdr:x>
      <cdr:y>0.47205</cdr:y>
    </cdr:from>
    <cdr:to>
      <cdr:x>0.62588</cdr:x>
      <cdr:y>0.68219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67103" y="20540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70%</a:t>
          </a:r>
          <a:endParaRPr lang="ru-RU" sz="2400" dirty="0"/>
        </a:p>
      </cdr:txBody>
    </cdr:sp>
  </cdr:relSizeAnchor>
  <cdr:relSizeAnchor xmlns:cdr="http://schemas.openxmlformats.org/drawingml/2006/chartDrawing">
    <cdr:from>
      <cdr:x>0.4234</cdr:x>
      <cdr:y>0.30394</cdr:y>
    </cdr:from>
    <cdr:to>
      <cdr:x>0.51035</cdr:x>
      <cdr:y>0.51408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452257" y="13225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20%</a:t>
          </a:r>
          <a:endParaRPr lang="ru-RU" sz="2400" dirty="0"/>
        </a:p>
      </cdr:txBody>
    </cdr:sp>
  </cdr:relSizeAnchor>
  <cdr:relSizeAnchor xmlns:cdr="http://schemas.openxmlformats.org/drawingml/2006/chartDrawing">
    <cdr:from>
      <cdr:x>0.38613</cdr:x>
      <cdr:y>0.44503</cdr:y>
    </cdr:from>
    <cdr:to>
      <cdr:x>0.47308</cdr:x>
      <cdr:y>0.65517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060371" y="193647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10%</a:t>
          </a:r>
          <a:endParaRPr lang="ru-RU" sz="2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0.53768</cdr:x>
      <cdr:y>0.28986</cdr:y>
    </cdr:from>
    <cdr:to>
      <cdr:x>0.62464</cdr:x>
      <cdr:y>0.5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54040" y="126126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33%</a:t>
          </a:r>
          <a:endParaRPr lang="ru-RU" sz="2400" dirty="0"/>
        </a:p>
      </cdr:txBody>
    </cdr:sp>
  </cdr:relSizeAnchor>
  <cdr:relSizeAnchor xmlns:cdr="http://schemas.openxmlformats.org/drawingml/2006/chartDrawing">
    <cdr:from>
      <cdr:x>0.48923</cdr:x>
      <cdr:y>0.52609</cdr:y>
    </cdr:from>
    <cdr:to>
      <cdr:x>0.57619</cdr:x>
      <cdr:y>0.73623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144589" y="22891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0.41097</cdr:x>
      <cdr:y>0.32495</cdr:y>
    </cdr:from>
    <cdr:to>
      <cdr:x>0.4793</cdr:x>
      <cdr:y>0.47505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321629" y="1413964"/>
          <a:ext cx="718457" cy="6531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1</a:t>
          </a:r>
          <a:r>
            <a:rPr lang="ru-RU" sz="2000" dirty="0"/>
            <a:t>8</a:t>
          </a:r>
          <a:r>
            <a:rPr lang="ru-RU" sz="2000" dirty="0" smtClean="0"/>
            <a:t>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0.47681</cdr:x>
      <cdr:y>0.57112</cdr:y>
    </cdr:from>
    <cdr:to>
      <cdr:x>0.56377</cdr:x>
      <cdr:y>0.78126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013960" y="248511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40</a:t>
          </a:r>
          <a:endParaRPr lang="ru-RU" sz="2400" dirty="0"/>
        </a:p>
      </cdr:txBody>
    </cdr:sp>
  </cdr:relSizeAnchor>
  <cdr:relSizeAnchor xmlns:cdr="http://schemas.openxmlformats.org/drawingml/2006/chartDrawing">
    <cdr:from>
      <cdr:x>0.45652</cdr:x>
      <cdr:y>0.18385</cdr:y>
    </cdr:from>
    <cdr:to>
      <cdr:x>0.51781</cdr:x>
      <cdr:y>0.28292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800600" y="800009"/>
          <a:ext cx="644434" cy="431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10%</a:t>
          </a:r>
          <a:endParaRPr lang="ru-RU" sz="20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0.53644</cdr:x>
      <cdr:y>0.39493</cdr:y>
    </cdr:from>
    <cdr:to>
      <cdr:x>0.6234</cdr:x>
      <cdr:y>0.60507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40978" y="171846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52%</a:t>
          </a:r>
          <a:endParaRPr lang="ru-RU" sz="2400" dirty="0"/>
        </a:p>
      </cdr:txBody>
    </cdr:sp>
  </cdr:relSizeAnchor>
  <cdr:relSizeAnchor xmlns:cdr="http://schemas.openxmlformats.org/drawingml/2006/chartDrawing">
    <cdr:from>
      <cdr:x>0.45652</cdr:x>
      <cdr:y>0.78986</cdr:y>
    </cdr:from>
    <cdr:to>
      <cdr:x>0.54348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800600" y="343693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0.406</cdr:x>
      <cdr:y>0.45404</cdr:y>
    </cdr:from>
    <cdr:to>
      <cdr:x>0.49296</cdr:x>
      <cdr:y>0.66418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69377" y="197566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26%</a:t>
          </a:r>
          <a:endParaRPr lang="ru-RU" sz="2400" dirty="0"/>
        </a:p>
      </cdr:txBody>
    </cdr:sp>
  </cdr:relSizeAnchor>
  <cdr:relSizeAnchor xmlns:cdr="http://schemas.openxmlformats.org/drawingml/2006/chartDrawing">
    <cdr:from>
      <cdr:x>0.44948</cdr:x>
      <cdr:y>0.23789</cdr:y>
    </cdr:from>
    <cdr:to>
      <cdr:x>0.53644</cdr:x>
      <cdr:y>0.44803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726577" y="10351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0.41346</cdr:x>
      <cdr:y>0.21087</cdr:y>
    </cdr:from>
    <cdr:to>
      <cdr:x>0.50041</cdr:x>
      <cdr:y>0.42101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347754" y="9175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12%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0.4706</cdr:x>
      <cdr:y>0.15383</cdr:y>
    </cdr:from>
    <cdr:to>
      <cdr:x>0.55756</cdr:x>
      <cdr:y>0.36398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948646" y="66938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5%</a:t>
          </a:r>
          <a:endParaRPr lang="ru-RU" sz="20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0.45164</cdr:x>
      <cdr:y>0.4216</cdr:y>
    </cdr:from>
    <cdr:to>
      <cdr:x>0.53644</cdr:x>
      <cdr:y>0.60395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70269" y="21140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22%</a:t>
          </a:r>
          <a:endParaRPr lang="ru-RU" sz="2400" dirty="0"/>
        </a:p>
      </cdr:txBody>
    </cdr:sp>
  </cdr:relSizeAnchor>
  <cdr:relSizeAnchor xmlns:cdr="http://schemas.openxmlformats.org/drawingml/2006/chartDrawing">
    <cdr:from>
      <cdr:x>0.45891</cdr:x>
      <cdr:y>0.15328</cdr:y>
    </cdr:from>
    <cdr:to>
      <cdr:x>0.5437</cdr:x>
      <cdr:y>0.33563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948647" y="76860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15%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0.41166</cdr:x>
      <cdr:y>0.26435</cdr:y>
    </cdr:from>
    <cdr:to>
      <cdr:x>0.49646</cdr:x>
      <cdr:y>0.4467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439195" y="132556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9%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0.40278</cdr:x>
      <cdr:y>0.33623</cdr:y>
    </cdr:from>
    <cdr:to>
      <cdr:x>0.48758</cdr:x>
      <cdr:y>0.51858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343401" y="168600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8%</a:t>
          </a:r>
          <a:endParaRPr lang="ru-RU" sz="24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0.52402</cdr:x>
      <cdr:y>0.2559</cdr:y>
    </cdr:from>
    <cdr:to>
      <cdr:x>0.61097</cdr:x>
      <cdr:y>0.46604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10349" y="111351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30%</a:t>
          </a:r>
          <a:endParaRPr lang="ru-RU" sz="2400" dirty="0"/>
        </a:p>
      </cdr:txBody>
    </cdr:sp>
  </cdr:relSizeAnchor>
  <cdr:relSizeAnchor xmlns:cdr="http://schemas.openxmlformats.org/drawingml/2006/chartDrawing">
    <cdr:from>
      <cdr:x>0.48426</cdr:x>
      <cdr:y>0.5</cdr:y>
    </cdr:from>
    <cdr:to>
      <cdr:x>0.57122</cdr:x>
      <cdr:y>0.71014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92337" y="217566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40%</a:t>
          </a:r>
          <a:endParaRPr lang="ru-RU" sz="2400" dirty="0"/>
        </a:p>
      </cdr:txBody>
    </cdr:sp>
  </cdr:relSizeAnchor>
  <cdr:relSizeAnchor xmlns:cdr="http://schemas.openxmlformats.org/drawingml/2006/chartDrawing">
    <cdr:from>
      <cdr:x>0.40725</cdr:x>
      <cdr:y>0.33696</cdr:y>
    </cdr:from>
    <cdr:to>
      <cdr:x>0.4942</cdr:x>
      <cdr:y>0.5471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82440" y="146621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11%</a:t>
          </a:r>
          <a:endParaRPr lang="ru-RU" sz="2400" dirty="0"/>
        </a:p>
      </cdr:txBody>
    </cdr:sp>
  </cdr:relSizeAnchor>
  <cdr:relSizeAnchor xmlns:cdr="http://schemas.openxmlformats.org/drawingml/2006/chartDrawing">
    <cdr:from>
      <cdr:x>0.42215</cdr:x>
      <cdr:y>0.21087</cdr:y>
    </cdr:from>
    <cdr:to>
      <cdr:x>0.50911</cdr:x>
      <cdr:y>0.42101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439194" y="9175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12%</a:t>
          </a:r>
          <a:endParaRPr lang="ru-RU" sz="2400" dirty="0"/>
        </a:p>
      </cdr:txBody>
    </cdr:sp>
  </cdr:relSizeAnchor>
  <cdr:relSizeAnchor xmlns:cdr="http://schemas.openxmlformats.org/drawingml/2006/chartDrawing">
    <cdr:from>
      <cdr:x>0.4646</cdr:x>
      <cdr:y>0.12982</cdr:y>
    </cdr:from>
    <cdr:to>
      <cdr:x>0.5354</cdr:x>
      <cdr:y>0.28592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885508" y="564878"/>
          <a:ext cx="744583" cy="6792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5%</a:t>
          </a:r>
          <a:endParaRPr lang="ru-RU" sz="20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0.54017</cdr:x>
      <cdr:y>0.2589</cdr:y>
    </cdr:from>
    <cdr:to>
      <cdr:x>0.62712</cdr:x>
      <cdr:y>0.46905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80166" y="112658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25%</a:t>
          </a:r>
          <a:endParaRPr lang="ru-RU" sz="2400" dirty="0"/>
        </a:p>
      </cdr:txBody>
    </cdr:sp>
  </cdr:relSizeAnchor>
  <cdr:relSizeAnchor xmlns:cdr="http://schemas.openxmlformats.org/drawingml/2006/chartDrawing">
    <cdr:from>
      <cdr:x>0.47184</cdr:x>
      <cdr:y>0.61915</cdr:y>
    </cdr:from>
    <cdr:to>
      <cdr:x>0.5588</cdr:x>
      <cdr:y>0.82929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961709" y="26941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800" dirty="0" smtClean="0"/>
            <a:t>47%</a:t>
          </a:r>
          <a:endParaRPr lang="ru-RU" sz="2800" dirty="0"/>
        </a:p>
      </cdr:txBody>
    </cdr:sp>
  </cdr:relSizeAnchor>
  <cdr:relSizeAnchor xmlns:cdr="http://schemas.openxmlformats.org/drawingml/2006/chartDrawing">
    <cdr:from>
      <cdr:x>0.39855</cdr:x>
      <cdr:y>0.36398</cdr:y>
    </cdr:from>
    <cdr:to>
      <cdr:x>0.48551</cdr:x>
      <cdr:y>0.57412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191000" y="158378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23%</a:t>
          </a:r>
          <a:endParaRPr lang="ru-RU" sz="2400" dirty="0"/>
        </a:p>
      </cdr:txBody>
    </cdr:sp>
  </cdr:relSizeAnchor>
  <cdr:relSizeAnchor xmlns:cdr="http://schemas.openxmlformats.org/drawingml/2006/chartDrawing">
    <cdr:from>
      <cdr:x>0.45652</cdr:x>
      <cdr:y>0.15083</cdr:y>
    </cdr:from>
    <cdr:to>
      <cdr:x>0.54348</cdr:x>
      <cdr:y>0.36097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800600" y="65631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5%</a:t>
          </a:r>
          <a:endParaRPr lang="ru-RU" sz="24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0.49545</cdr:x>
      <cdr:y>0.58613</cdr:y>
    </cdr:from>
    <cdr:to>
      <cdr:x>0.5824</cdr:x>
      <cdr:y>0.79627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209903" y="255043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50%</a:t>
          </a:r>
          <a:endParaRPr lang="ru-RU" sz="2400" dirty="0"/>
        </a:p>
      </cdr:txBody>
    </cdr:sp>
  </cdr:relSizeAnchor>
  <cdr:relSizeAnchor xmlns:cdr="http://schemas.openxmlformats.org/drawingml/2006/chartDrawing">
    <cdr:from>
      <cdr:x>0.53023</cdr:x>
      <cdr:y>0.22288</cdr:y>
    </cdr:from>
    <cdr:to>
      <cdr:x>0.61718</cdr:x>
      <cdr:y>0.43302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575663" y="96982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18%</a:t>
          </a:r>
          <a:endParaRPr lang="ru-RU" sz="2400" dirty="0"/>
        </a:p>
      </cdr:txBody>
    </cdr:sp>
  </cdr:relSizeAnchor>
  <cdr:relSizeAnchor xmlns:cdr="http://schemas.openxmlformats.org/drawingml/2006/chartDrawing">
    <cdr:from>
      <cdr:x>0.41304</cdr:x>
      <cdr:y>0.32195</cdr:y>
    </cdr:from>
    <cdr:to>
      <cdr:x>0.5</cdr:x>
      <cdr:y>0.53209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343400" y="14009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30%</a:t>
          </a:r>
          <a:endParaRPr lang="ru-RU" sz="24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0.42091</cdr:x>
      <cdr:y>0.43602</cdr:y>
    </cdr:from>
    <cdr:to>
      <cdr:x>0.50787</cdr:x>
      <cdr:y>0.64617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26131" y="189728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25%</a:t>
          </a:r>
          <a:endParaRPr lang="ru-RU" sz="2400" dirty="0"/>
        </a:p>
      </cdr:txBody>
    </cdr:sp>
  </cdr:relSizeAnchor>
  <cdr:relSizeAnchor xmlns:cdr="http://schemas.openxmlformats.org/drawingml/2006/chartDrawing">
    <cdr:from>
      <cdr:x>0.44451</cdr:x>
      <cdr:y>0.22288</cdr:y>
    </cdr:from>
    <cdr:to>
      <cdr:x>0.53147</cdr:x>
      <cdr:y>0.43302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674326" y="96982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16%</a:t>
          </a:r>
          <a:endParaRPr lang="ru-RU" sz="2400" dirty="0"/>
        </a:p>
      </cdr:txBody>
    </cdr:sp>
  </cdr:relSizeAnchor>
  <cdr:relSizeAnchor xmlns:cdr="http://schemas.openxmlformats.org/drawingml/2006/chartDrawing">
    <cdr:from>
      <cdr:x>0.51005</cdr:x>
      <cdr:y>0.18385</cdr:y>
    </cdr:from>
    <cdr:to>
      <cdr:x>0.597</cdr:x>
      <cdr:y>0.394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363460" y="80000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10%</a:t>
          </a:r>
          <a:endParaRPr lang="ru-RU" sz="20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0.53271</cdr:x>
      <cdr:y>0.30276</cdr:y>
    </cdr:from>
    <cdr:to>
      <cdr:x>0.61967</cdr:x>
      <cdr:y>0.48673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01789" y="15047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800" dirty="0" smtClean="0"/>
            <a:t>40%</a:t>
          </a:r>
          <a:endParaRPr lang="ru-RU" sz="2800" dirty="0"/>
        </a:p>
      </cdr:txBody>
    </cdr:sp>
  </cdr:relSizeAnchor>
  <cdr:relSizeAnchor xmlns:cdr="http://schemas.openxmlformats.org/drawingml/2006/chartDrawing">
    <cdr:from>
      <cdr:x>0.41304</cdr:x>
      <cdr:y>0.23536</cdr:y>
    </cdr:from>
    <cdr:to>
      <cdr:x>0.5</cdr:x>
      <cdr:y>0.41934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43400" y="11698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18%</a:t>
          </a:r>
          <a:endParaRPr lang="ru-RU" sz="2400" dirty="0"/>
        </a:p>
      </cdr:txBody>
    </cdr:sp>
  </cdr:relSizeAnchor>
  <cdr:relSizeAnchor xmlns:cdr="http://schemas.openxmlformats.org/drawingml/2006/chartDrawing">
    <cdr:from>
      <cdr:x>0.36998</cdr:x>
      <cdr:y>0.44994</cdr:y>
    </cdr:from>
    <cdr:to>
      <cdr:x>0.45694</cdr:x>
      <cdr:y>0.63391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890554" y="223627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25%</a:t>
          </a:r>
          <a:endParaRPr lang="ru-RU" sz="2400" dirty="0"/>
        </a:p>
      </cdr:txBody>
    </cdr:sp>
  </cdr:relSizeAnchor>
  <cdr:relSizeAnchor xmlns:cdr="http://schemas.openxmlformats.org/drawingml/2006/chartDrawing">
    <cdr:from>
      <cdr:x>0.48261</cdr:x>
      <cdr:y>0.61551</cdr:y>
    </cdr:from>
    <cdr:to>
      <cdr:x>0.56957</cdr:x>
      <cdr:y>0.80212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074920" y="3059236"/>
          <a:ext cx="914400" cy="9274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17%</a:t>
          </a:r>
          <a:endParaRPr lang="ru-RU" sz="24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6798D-117F-4225-8B28-52827BC8B7CB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A1B5-CAA8-45B3-B269-A2CE8EDF0A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018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6798D-117F-4225-8B28-52827BC8B7CB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A1B5-CAA8-45B3-B269-A2CE8EDF0A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583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6798D-117F-4225-8B28-52827BC8B7CB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A1B5-CAA8-45B3-B269-A2CE8EDF0A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609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6798D-117F-4225-8B28-52827BC8B7CB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A1B5-CAA8-45B3-B269-A2CE8EDF0A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517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6798D-117F-4225-8B28-52827BC8B7CB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A1B5-CAA8-45B3-B269-A2CE8EDF0A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76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6798D-117F-4225-8B28-52827BC8B7CB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A1B5-CAA8-45B3-B269-A2CE8EDF0A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061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6798D-117F-4225-8B28-52827BC8B7CB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A1B5-CAA8-45B3-B269-A2CE8EDF0A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725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6798D-117F-4225-8B28-52827BC8B7CB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A1B5-CAA8-45B3-B269-A2CE8EDF0A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84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6798D-117F-4225-8B28-52827BC8B7CB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A1B5-CAA8-45B3-B269-A2CE8EDF0A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026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6798D-117F-4225-8B28-52827BC8B7CB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A1B5-CAA8-45B3-B269-A2CE8EDF0A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571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6798D-117F-4225-8B28-52827BC8B7CB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A1B5-CAA8-45B3-B269-A2CE8EDF0A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18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6798D-117F-4225-8B28-52827BC8B7CB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CA1B5-CAA8-45B3-B269-A2CE8EDF0A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5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86232" y="185978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Удовлетворённость студентов обучением в колледже</a:t>
            </a:r>
            <a:br>
              <a:rPr lang="ru-RU" b="1" dirty="0" smtClean="0"/>
            </a:br>
            <a:r>
              <a:rPr lang="ru-RU" sz="4000" dirty="0" smtClean="0"/>
              <a:t>(анонимное анкетирование)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76238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вы считаете, способствуют ли условия в колледже здоровому образу жизни студентов?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4410850"/>
              </p:ext>
            </p:extLst>
          </p:nvPr>
        </p:nvGraphicFramePr>
        <p:xfrm>
          <a:off x="838200" y="1578078"/>
          <a:ext cx="10515600" cy="4970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7488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вы оцениваете морально-нравственную атмосферу в нашем колледже?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827906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754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Хорошие ли у вас отношения с группой?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201150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6649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Бывают ли у вас конфликты с куратором группы?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635096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4937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Можно ли сказать, что вам повезло, что вы учитесь в этой группе?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244004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9972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52697"/>
            <a:ext cx="10565674" cy="1337991"/>
          </a:xfrm>
        </p:spPr>
        <p:txBody>
          <a:bodyPr/>
          <a:lstStyle/>
          <a:p>
            <a:pPr algn="ctr"/>
            <a:r>
              <a:rPr lang="ru-RU" dirty="0" smtClean="0"/>
              <a:t>Приняли участие 100 человек 1-4 курсов</a:t>
            </a:r>
            <a:endParaRPr lang="ru-RU" dirty="0"/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5289643"/>
              </p:ext>
            </p:extLst>
          </p:nvPr>
        </p:nvGraphicFramePr>
        <p:xfrm>
          <a:off x="489527" y="1825625"/>
          <a:ext cx="10864273" cy="4713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7128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Удовлетворены ли вы в целом своей студенческой жизнью?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197723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9204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Испытываете ли вы трудности в процессе обучения, если да, то какие?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090991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7490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5909" y="274717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Какие проблемы вы видите в организации учебного процесса?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4328540"/>
              </p:ext>
            </p:extLst>
          </p:nvPr>
        </p:nvGraphicFramePr>
        <p:xfrm>
          <a:off x="387928" y="1219200"/>
          <a:ext cx="11499272" cy="5449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48549" y="2599065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32%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622869" y="361841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14%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728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 проблемах, к кому вы обращаетесь за помощью?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2585793"/>
              </p:ext>
            </p:extLst>
          </p:nvPr>
        </p:nvGraphicFramePr>
        <p:xfrm>
          <a:off x="838200" y="1690688"/>
          <a:ext cx="10515600" cy="4830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8490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 бы вы оценили качество образования, которое даёт колледж?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429652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278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 бы вы оценили уровень профессионализма педагогов колледжа?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359128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494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Устраивает ли вас учебное расписание?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996290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00800" y="3879669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48%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282818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1245</TotalTime>
  <Words>241</Words>
  <Application>Microsoft Office PowerPoint</Application>
  <PresentationFormat>Широкоэкранный</PresentationFormat>
  <Paragraphs>74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Тема Office</vt:lpstr>
      <vt:lpstr>Удовлетворённость студентов обучением в колледже (анонимное анкетирование)</vt:lpstr>
      <vt:lpstr>Приняли участие 100 человек 1-4 курсов</vt:lpstr>
      <vt:lpstr>Удовлетворены ли вы в целом своей студенческой жизнью?</vt:lpstr>
      <vt:lpstr>Испытываете ли вы трудности в процессе обучения, если да, то какие?</vt:lpstr>
      <vt:lpstr>Какие проблемы вы видите в организации учебного процесса?</vt:lpstr>
      <vt:lpstr>При проблемах, к кому вы обращаетесь за помощью?</vt:lpstr>
      <vt:lpstr>Как бы вы оценили качество образования, которое даёт колледж?</vt:lpstr>
      <vt:lpstr>Как бы вы оценили уровень профессионализма педагогов колледжа?</vt:lpstr>
      <vt:lpstr>Устраивает ли вас учебное расписание?</vt:lpstr>
      <vt:lpstr>Как вы считаете, способствуют ли условия в колледже здоровому образу жизни студентов?</vt:lpstr>
      <vt:lpstr>Как вы оцениваете морально-нравственную атмосферу в нашем колледже?</vt:lpstr>
      <vt:lpstr>Хорошие ли у вас отношения с группой?</vt:lpstr>
      <vt:lpstr>Бывают ли у вас конфликты с куратором группы?</vt:lpstr>
      <vt:lpstr>Можно ли сказать, что вам повезло, что вы учитесь в этой группе?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Удовлетворённость студентов обучением в колледже</dc:title>
  <dc:creator>user</dc:creator>
  <cp:lastModifiedBy>Admin-PC</cp:lastModifiedBy>
  <cp:revision>40</cp:revision>
  <dcterms:created xsi:type="dcterms:W3CDTF">2023-11-16T06:19:32Z</dcterms:created>
  <dcterms:modified xsi:type="dcterms:W3CDTF">2023-11-19T19:38:32Z</dcterms:modified>
</cp:coreProperties>
</file>